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70" r:id="rId12"/>
    <p:sldId id="272" r:id="rId13"/>
    <p:sldId id="271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E84428-3020-4C14-A807-2EC208834CA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2EEC97-8581-41F7-A6C2-65C260BF3921}" type="datetimeFigureOut">
              <a:rPr lang="ru-RU" smtClean="0"/>
              <a:t>26.10.2017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28192"/>
            <a:ext cx="6624736" cy="1828800"/>
          </a:xfrm>
        </p:spPr>
        <p:txBody>
          <a:bodyPr>
            <a:noAutofit/>
          </a:bodyPr>
          <a:lstStyle/>
          <a:p>
            <a:r>
              <a:rPr lang="ru-RU" sz="4400" dirty="0"/>
              <a:t>Программный продукт «ЭкоСфера-</a:t>
            </a:r>
            <a:br>
              <a:rPr lang="ru-RU" sz="4400" dirty="0"/>
            </a:br>
            <a:r>
              <a:rPr lang="ru-RU" sz="4400" dirty="0"/>
              <a:t>МОНИТОРИНГ»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685032"/>
            <a:ext cx="4752528" cy="68007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Заказчик ООО «ЛУКОЙЛ-ПЕРМЬ»</a:t>
            </a:r>
          </a:p>
          <a:p>
            <a:pPr algn="l"/>
            <a:r>
              <a:rPr lang="ru-RU" dirty="0"/>
              <a:t>Разработчик ООО «КомЭко»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2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568952" cy="1143000"/>
          </a:xfrm>
        </p:spPr>
        <p:txBody>
          <a:bodyPr/>
          <a:lstStyle/>
          <a:p>
            <a:pPr algn="ctr"/>
            <a:r>
              <a:rPr lang="ru-RU" sz="4400" dirty="0"/>
              <a:t>Изменение концентрации со временем на посту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5004048" cy="356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5040560" cy="367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4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37F7A-B5FD-4849-8963-DF9D5A41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Сканы</a:t>
            </a:r>
            <a:r>
              <a:rPr lang="ru-RU" dirty="0"/>
              <a:t> </a:t>
            </a:r>
            <a:r>
              <a:rPr lang="ru-RU" sz="6000" dirty="0"/>
              <a:t>протоколов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D5F42C-B5A8-4D62-9CB1-ACC256E6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1052736"/>
            <a:ext cx="6876256" cy="413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ая прямоугольная выноска 4">
            <a:extLst>
              <a:ext uri="{FF2B5EF4-FFF2-40B4-BE49-F238E27FC236}">
                <a16:creationId xmlns:a16="http://schemas.microsoft.com/office/drawing/2014/main" id="{D8DE7B27-9E6C-4522-B98B-080B45ECF8B1}"/>
              </a:ext>
            </a:extLst>
          </p:cNvPr>
          <p:cNvSpPr/>
          <p:nvPr/>
        </p:nvSpPr>
        <p:spPr>
          <a:xfrm>
            <a:off x="3378118" y="332656"/>
            <a:ext cx="1639629" cy="872791"/>
          </a:xfrm>
          <a:prstGeom prst="wedgeRoundRectCallout">
            <a:avLst>
              <a:gd name="adj1" fmla="val 23914"/>
              <a:gd name="adj2" fmla="val 1066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Система фильтров для отображения сканов – за период, по посту, лаборатории</a:t>
            </a:r>
          </a:p>
        </p:txBody>
      </p:sp>
      <p:sp>
        <p:nvSpPr>
          <p:cNvPr id="10" name="Скругленная прямоугольная выноска 4">
            <a:extLst>
              <a:ext uri="{FF2B5EF4-FFF2-40B4-BE49-F238E27FC236}">
                <a16:creationId xmlns:a16="http://schemas.microsoft.com/office/drawing/2014/main" id="{D773C69E-DDCE-4A9F-A9B7-DE381B8B286F}"/>
              </a:ext>
            </a:extLst>
          </p:cNvPr>
          <p:cNvSpPr/>
          <p:nvPr/>
        </p:nvSpPr>
        <p:spPr>
          <a:xfrm>
            <a:off x="2613756" y="3377381"/>
            <a:ext cx="1584176" cy="872791"/>
          </a:xfrm>
          <a:prstGeom prst="wedgeRoundRectCallout">
            <a:avLst>
              <a:gd name="adj1" fmla="val -65901"/>
              <a:gd name="adj2" fmla="val -2053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Фильтры по цеху, месторождению, виду места отбора пробы</a:t>
            </a:r>
          </a:p>
        </p:txBody>
      </p:sp>
    </p:spTree>
    <p:extLst>
      <p:ext uri="{BB962C8B-B14F-4D97-AF65-F5344CB8AC3E}">
        <p14:creationId xmlns:p14="http://schemas.microsoft.com/office/powerpoint/2010/main" val="250564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37F7A-B5FD-4849-8963-DF9D5A41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Просмотр сканов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D8D323-134B-4AF4-9629-BB78F501F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30492" cy="4464496"/>
          </a:xfrm>
          <a:prstGeom prst="rect">
            <a:avLst/>
          </a:prstGeom>
        </p:spPr>
      </p:pic>
      <p:sp>
        <p:nvSpPr>
          <p:cNvPr id="14" name="Скругленная прямоугольная выноска 4">
            <a:extLst>
              <a:ext uri="{FF2B5EF4-FFF2-40B4-BE49-F238E27FC236}">
                <a16:creationId xmlns:a16="http://schemas.microsoft.com/office/drawing/2014/main" id="{682AFABD-1CAE-4572-BD98-2823279C5FF6}"/>
              </a:ext>
            </a:extLst>
          </p:cNvPr>
          <p:cNvSpPr/>
          <p:nvPr/>
        </p:nvSpPr>
        <p:spPr>
          <a:xfrm>
            <a:off x="7164288" y="4077072"/>
            <a:ext cx="1494922" cy="504056"/>
          </a:xfrm>
          <a:prstGeom prst="wedgeRoundRectCallout">
            <a:avLst>
              <a:gd name="adj1" fmla="val 6845"/>
              <a:gd name="adj2" fmla="val -340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Просмотр занесенных сканов протоколов</a:t>
            </a:r>
          </a:p>
        </p:txBody>
      </p:sp>
    </p:spTree>
    <p:extLst>
      <p:ext uri="{BB962C8B-B14F-4D97-AF65-F5344CB8AC3E}">
        <p14:creationId xmlns:p14="http://schemas.microsoft.com/office/powerpoint/2010/main" val="91496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37F7A-B5FD-4849-8963-DF9D5A41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Привязка к замерам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8D60C0-FE1A-4DB3-A206-F118E7E40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21798"/>
            <a:ext cx="6876000" cy="413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ая прямоугольная выноска 4">
            <a:extLst>
              <a:ext uri="{FF2B5EF4-FFF2-40B4-BE49-F238E27FC236}">
                <a16:creationId xmlns:a16="http://schemas.microsoft.com/office/drawing/2014/main" id="{32AFF50E-B77B-43C6-B5F9-00755E5DD1E9}"/>
              </a:ext>
            </a:extLst>
          </p:cNvPr>
          <p:cNvSpPr/>
          <p:nvPr/>
        </p:nvSpPr>
        <p:spPr>
          <a:xfrm>
            <a:off x="3752185" y="4661704"/>
            <a:ext cx="1639629" cy="588124"/>
          </a:xfrm>
          <a:prstGeom prst="wedgeRoundRectCallout">
            <a:avLst>
              <a:gd name="adj1" fmla="val -72914"/>
              <a:gd name="adj2" fmla="val -1440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Установление связи между сканом и занесенным замером</a:t>
            </a:r>
          </a:p>
        </p:txBody>
      </p:sp>
      <p:sp>
        <p:nvSpPr>
          <p:cNvPr id="12" name="Скругленная прямоугольная выноска 4">
            <a:extLst>
              <a:ext uri="{FF2B5EF4-FFF2-40B4-BE49-F238E27FC236}">
                <a16:creationId xmlns:a16="http://schemas.microsoft.com/office/drawing/2014/main" id="{2F387471-F041-491F-AED8-0EFBFE44E71B}"/>
              </a:ext>
            </a:extLst>
          </p:cNvPr>
          <p:cNvSpPr/>
          <p:nvPr/>
        </p:nvSpPr>
        <p:spPr>
          <a:xfrm>
            <a:off x="611560" y="2996952"/>
            <a:ext cx="1584176" cy="656767"/>
          </a:xfrm>
          <a:prstGeom prst="wedgeRoundRectCallout">
            <a:avLst>
              <a:gd name="adj1" fmla="val 99016"/>
              <a:gd name="adj2" fmla="val -2217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Отметка об отсутствии привязки к замеру</a:t>
            </a:r>
          </a:p>
        </p:txBody>
      </p:sp>
      <p:sp>
        <p:nvSpPr>
          <p:cNvPr id="13" name="Скругленная прямоугольная выноска 4">
            <a:extLst>
              <a:ext uri="{FF2B5EF4-FFF2-40B4-BE49-F238E27FC236}">
                <a16:creationId xmlns:a16="http://schemas.microsoft.com/office/drawing/2014/main" id="{5A59BAC7-231E-43F7-AE45-E4DD8BD19097}"/>
              </a:ext>
            </a:extLst>
          </p:cNvPr>
          <p:cNvSpPr/>
          <p:nvPr/>
        </p:nvSpPr>
        <p:spPr>
          <a:xfrm>
            <a:off x="755576" y="1064487"/>
            <a:ext cx="1584176" cy="656767"/>
          </a:xfrm>
          <a:prstGeom prst="wedgeRoundRectCallout">
            <a:avLst>
              <a:gd name="adj1" fmla="val 78084"/>
              <a:gd name="adj2" fmla="val 16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Отображение сканов, у которых нет привязки к замеру</a:t>
            </a:r>
          </a:p>
        </p:txBody>
      </p:sp>
    </p:spTree>
    <p:extLst>
      <p:ext uri="{BB962C8B-B14F-4D97-AF65-F5344CB8AC3E}">
        <p14:creationId xmlns:p14="http://schemas.microsoft.com/office/powerpoint/2010/main" val="291382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64" y="5157192"/>
            <a:ext cx="8424936" cy="1143000"/>
          </a:xfrm>
        </p:spPr>
        <p:txBody>
          <a:bodyPr/>
          <a:lstStyle/>
          <a:p>
            <a:pPr algn="ctr"/>
            <a:r>
              <a:rPr lang="ru-RU" sz="5000" dirty="0"/>
              <a:t>Справочная система модуля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64" y="434656"/>
            <a:ext cx="4119500" cy="1819275"/>
          </a:xfrm>
        </p:spPr>
        <p:txBody>
          <a:bodyPr>
            <a:normAutofit/>
          </a:bodyPr>
          <a:lstStyle/>
          <a:p>
            <a:r>
              <a:rPr lang="ru-RU" sz="1800" dirty="0"/>
              <a:t>Справочник веществ: воздух;</a:t>
            </a:r>
          </a:p>
          <a:p>
            <a:r>
              <a:rPr lang="ru-RU" sz="1800" dirty="0"/>
              <a:t>Справочник веществ: вода;</a:t>
            </a:r>
          </a:p>
          <a:p>
            <a:r>
              <a:rPr lang="ru-RU" sz="1800" dirty="0"/>
              <a:t>Справочник водных объектов;</a:t>
            </a:r>
          </a:p>
          <a:p>
            <a:r>
              <a:rPr lang="ru-RU" sz="1800" dirty="0"/>
              <a:t>Справочник месторождений.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539"/>
            <a:ext cx="4912577" cy="326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06" y="1784474"/>
            <a:ext cx="5061745" cy="3283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53931"/>
            <a:ext cx="5353230" cy="32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8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0348"/>
            <a:ext cx="7918648" cy="1143000"/>
          </a:xfrm>
        </p:spPr>
        <p:txBody>
          <a:bodyPr/>
          <a:lstStyle/>
          <a:p>
            <a:pPr algn="ctr"/>
            <a:r>
              <a:rPr lang="ru-RU" sz="4800" dirty="0"/>
              <a:t>Формирование отчетных документов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6292041" cy="427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28780" r="31113" b="16509"/>
          <a:stretch/>
        </p:blipFill>
        <p:spPr>
          <a:xfrm>
            <a:off x="755576" y="1351763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34720"/>
            <a:ext cx="5544616" cy="2772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711910" y="466930"/>
            <a:ext cx="2456423" cy="181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Карта экологического состояния;</a:t>
            </a:r>
          </a:p>
          <a:p>
            <a:r>
              <a:rPr lang="ru-RU" sz="1800" dirty="0"/>
              <a:t>Статистические характеристики;</a:t>
            </a:r>
          </a:p>
          <a:p>
            <a:r>
              <a:rPr lang="ru-RU" sz="1800" dirty="0"/>
              <a:t>Список превышений ПДК;</a:t>
            </a:r>
          </a:p>
          <a:p>
            <a:r>
              <a:rPr lang="ru-RU" sz="1800" dirty="0"/>
              <a:t>Концентрация в долях ПДК;</a:t>
            </a:r>
          </a:p>
          <a:p>
            <a:r>
              <a:rPr lang="ru-RU" sz="1800" dirty="0"/>
              <a:t>Экологическая карта.</a:t>
            </a:r>
          </a:p>
        </p:txBody>
      </p:sp>
    </p:spTree>
    <p:extLst>
      <p:ext uri="{BB962C8B-B14F-4D97-AF65-F5344CB8AC3E}">
        <p14:creationId xmlns:p14="http://schemas.microsoft.com/office/powerpoint/2010/main" val="284621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877272"/>
            <a:ext cx="7416824" cy="741137"/>
          </a:xfrm>
        </p:spPr>
        <p:txBody>
          <a:bodyPr/>
          <a:lstStyle/>
          <a:p>
            <a:pPr algn="ctr"/>
            <a:r>
              <a:rPr lang="ru-RU" sz="4400" dirty="0"/>
              <a:t>Обмен данными с лабораторией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4536504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Обмен данными с лабораториями осуществляется следующим образом:</a:t>
            </a:r>
          </a:p>
          <a:p>
            <a:r>
              <a:rPr lang="ru-RU" dirty="0"/>
              <a:t>Пользователь управления формирует программу занесения замеров для лаборатории, учитывая при этом, показатели каких сред контролируются данной лабораторией и по каким объектам. </a:t>
            </a:r>
          </a:p>
          <a:p>
            <a:r>
              <a:rPr lang="ru-RU" dirty="0"/>
              <a:t>После передачи программы в лабораторию, пользователи лаборатории заносят в программу результаты замеров. После завершения отчетного периода или по запросу управления лаборатория осуществляет из программы экспорт результатов и передает сформированный файл в управление.</a:t>
            </a:r>
          </a:p>
          <a:p>
            <a:r>
              <a:rPr lang="ru-RU" dirty="0"/>
              <a:t>Пользователь управления загружает полученную от лаборатории информацию в ПП «ЭкоСфера-МОНИТОРИНГ».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814471" cy="4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0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551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5157192"/>
            <a:ext cx="7239000" cy="1143000"/>
          </a:xfrm>
        </p:spPr>
        <p:txBody>
          <a:bodyPr/>
          <a:lstStyle/>
          <a:p>
            <a:r>
              <a:rPr lang="ru-RU" sz="5000" dirty="0"/>
              <a:t>Назначение ПП «Эко-М»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Программный продукт предназначен для пополнения, хранения и анализа базы данных экологического мониторинга нефтедобывающей компании.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35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92346"/>
            <a:ext cx="7918648" cy="1143000"/>
          </a:xfrm>
        </p:spPr>
        <p:txBody>
          <a:bodyPr/>
          <a:lstStyle/>
          <a:p>
            <a:pPr algn="ctr"/>
            <a:r>
              <a:rPr lang="ru-RU" sz="5000" dirty="0"/>
              <a:t>Главная форма ПП «Эко-М»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4" y="675356"/>
            <a:ext cx="8136904" cy="491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71296" y="43765"/>
            <a:ext cx="1152128" cy="620688"/>
          </a:xfrm>
          <a:prstGeom prst="wedgeRoundRectCallout">
            <a:avLst>
              <a:gd name="adj1" fmla="val -3594"/>
              <a:gd name="adj2" fmla="val 808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Модули справочной информации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91680" y="35154"/>
            <a:ext cx="1224136" cy="620688"/>
          </a:xfrm>
          <a:prstGeom prst="wedgeRoundRectCallout">
            <a:avLst>
              <a:gd name="adj1" fmla="val -62562"/>
              <a:gd name="adj2" fmla="val 8532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Формирование отчетных форм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980728"/>
            <a:ext cx="53586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50470" y="979105"/>
            <a:ext cx="369202" cy="162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416730" y="1497918"/>
            <a:ext cx="2304256" cy="18197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1142083"/>
            <a:ext cx="1143744" cy="44276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907704" y="4791032"/>
            <a:ext cx="1431776" cy="620688"/>
          </a:xfrm>
          <a:prstGeom prst="wedgeRoundRectCallout">
            <a:avLst>
              <a:gd name="adj1" fmla="val -64239"/>
              <a:gd name="adj2" fmla="val -5448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Панель настройки диапазона видимости списка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07704" y="1689648"/>
            <a:ext cx="6319835" cy="19208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940152" y="2067236"/>
            <a:ext cx="1224136" cy="620688"/>
          </a:xfrm>
          <a:prstGeom prst="wedgeRoundRectCallout">
            <a:avLst>
              <a:gd name="adj1" fmla="val -54939"/>
              <a:gd name="adj2" fmla="val -935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Система поиска объектов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4571594" y="476672"/>
            <a:ext cx="1512573" cy="853782"/>
          </a:xfrm>
          <a:prstGeom prst="wedgeRoundRectCallout">
            <a:avLst>
              <a:gd name="adj1" fmla="val -45030"/>
              <a:gd name="adj2" fmla="val 732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Закладки с данными мониторинга по выбранному объекту</a:t>
            </a:r>
          </a:p>
        </p:txBody>
      </p:sp>
    </p:spTree>
    <p:extLst>
      <p:ext uri="{BB962C8B-B14F-4D97-AF65-F5344CB8AC3E}">
        <p14:creationId xmlns:p14="http://schemas.microsoft.com/office/powerpoint/2010/main" val="149349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219" y="5157192"/>
            <a:ext cx="7239000" cy="1143000"/>
          </a:xfrm>
        </p:spPr>
        <p:txBody>
          <a:bodyPr/>
          <a:lstStyle/>
          <a:p>
            <a:pPr algn="ctr"/>
            <a:r>
              <a:rPr lang="ru-RU" sz="5000" dirty="0"/>
              <a:t>Просмотр картосхем</a:t>
            </a:r>
          </a:p>
        </p:txBody>
      </p:sp>
      <p:pic>
        <p:nvPicPr>
          <p:cNvPr id="1026" name="Picture 2" descr="C:\Users\Andrey\YandexDisk\Скриншоты\2014-11-24 18-58-49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2" y="404664"/>
            <a:ext cx="7547695" cy="49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75856" y="116632"/>
            <a:ext cx="2448678" cy="1069806"/>
          </a:xfrm>
          <a:prstGeom prst="wedgeRoundRectCallout">
            <a:avLst>
              <a:gd name="adj1" fmla="val -65225"/>
              <a:gd name="adj2" fmla="val 645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При просмотре постов наблюдения по объектам Вы можете просмотреть картосхему выбранного объекта (если данная кнопка активна)</a:t>
            </a:r>
          </a:p>
        </p:txBody>
      </p:sp>
    </p:spTree>
    <p:extLst>
      <p:ext uri="{BB962C8B-B14F-4D97-AF65-F5344CB8AC3E}">
        <p14:creationId xmlns:p14="http://schemas.microsoft.com/office/powerpoint/2010/main" val="117111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516" y="5229200"/>
            <a:ext cx="7239000" cy="1143000"/>
          </a:xfrm>
        </p:spPr>
        <p:txBody>
          <a:bodyPr/>
          <a:lstStyle/>
          <a:p>
            <a:pPr algn="ctr"/>
            <a:r>
              <a:rPr lang="ru-RU" sz="5000" dirty="0"/>
              <a:t>Сведения об объекте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332656"/>
            <a:ext cx="8028384" cy="51625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0152" y="1617807"/>
            <a:ext cx="2915816" cy="12351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052737"/>
            <a:ext cx="864096" cy="2160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940152" y="1268761"/>
            <a:ext cx="504056" cy="34904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08304" y="1268761"/>
            <a:ext cx="1547664" cy="34904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ая прямоугольная выноска 12"/>
          <p:cNvSpPr/>
          <p:nvPr/>
        </p:nvSpPr>
        <p:spPr>
          <a:xfrm>
            <a:off x="4283968" y="3429000"/>
            <a:ext cx="3312368" cy="1368152"/>
          </a:xfrm>
          <a:prstGeom prst="wedgeRoundRectCallout">
            <a:avLst>
              <a:gd name="adj1" fmla="val -37033"/>
              <a:gd name="adj2" fmla="val -708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Информация по объекту, выбранному в общем списке, содержится на соответствующей закладке. 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Данные объекта наблюдения можно редактировать непосредственно в ячейках, а также добавлять и удалять объекты наблюдения (нажав на соответствующие кнопки))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70378" y="1268761"/>
            <a:ext cx="722109" cy="21602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9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104" y="5223106"/>
            <a:ext cx="7239000" cy="1143000"/>
          </a:xfrm>
        </p:spPr>
        <p:txBody>
          <a:bodyPr/>
          <a:lstStyle/>
          <a:p>
            <a:pPr algn="ctr"/>
            <a:r>
              <a:rPr lang="ru-RU" sz="5000" dirty="0"/>
              <a:t>Результаты наблюдений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" y="404664"/>
            <a:ext cx="7509792" cy="5111880"/>
          </a:xfrm>
        </p:spPr>
      </p:pic>
      <p:sp>
        <p:nvSpPr>
          <p:cNvPr id="6" name="Прямоугольник 5"/>
          <p:cNvSpPr/>
          <p:nvPr/>
        </p:nvSpPr>
        <p:spPr>
          <a:xfrm>
            <a:off x="4564495" y="1328535"/>
            <a:ext cx="988167" cy="22825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548268" y="126602"/>
            <a:ext cx="2952328" cy="973598"/>
          </a:xfrm>
          <a:prstGeom prst="wedgeRoundRectCallout">
            <a:avLst>
              <a:gd name="adj1" fmla="val -43354"/>
              <a:gd name="adj2" fmla="val 757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На данной закладке заносятся и хранятся результаты замеров по различным показателям воздушной и водной среды, по объекту наблюдения, выбранному в общем списке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24432" y="3742308"/>
            <a:ext cx="1476164" cy="694804"/>
          </a:xfrm>
          <a:prstGeom prst="wedgeRoundRectCallout">
            <a:avLst>
              <a:gd name="adj1" fmla="val 54059"/>
              <a:gd name="adj2" fmla="val -10709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Список веществ вместе со значениями ПДК и концентрации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936200" y="4000908"/>
            <a:ext cx="1224136" cy="620688"/>
          </a:xfrm>
          <a:prstGeom prst="wedgeRoundRectCallout">
            <a:avLst>
              <a:gd name="adj1" fmla="val -54939"/>
              <a:gd name="adj2" fmla="val -935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Таблица списка замеров</a:t>
            </a:r>
          </a:p>
        </p:txBody>
      </p:sp>
    </p:spTree>
    <p:extLst>
      <p:ext uri="{BB962C8B-B14F-4D97-AF65-F5344CB8AC3E}">
        <p14:creationId xmlns:p14="http://schemas.microsoft.com/office/powerpoint/2010/main" val="152449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275245"/>
            <a:ext cx="8856984" cy="998984"/>
          </a:xfrm>
        </p:spPr>
        <p:txBody>
          <a:bodyPr/>
          <a:lstStyle/>
          <a:p>
            <a:pPr algn="ctr"/>
            <a:r>
              <a:rPr lang="ru-RU" sz="4400" dirty="0"/>
              <a:t>Формирование списка замеров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094984" cy="5440598"/>
          </a:xfrm>
        </p:spPr>
      </p:pic>
      <p:sp>
        <p:nvSpPr>
          <p:cNvPr id="5" name="Прямоугольник 4"/>
          <p:cNvSpPr/>
          <p:nvPr/>
        </p:nvSpPr>
        <p:spPr>
          <a:xfrm>
            <a:off x="6732240" y="620688"/>
            <a:ext cx="792088" cy="21602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708920"/>
            <a:ext cx="3960440" cy="237626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20072" y="1052736"/>
            <a:ext cx="0" cy="165618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220072" y="1052736"/>
            <a:ext cx="239536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599883" y="1068374"/>
            <a:ext cx="2760" cy="208823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012160" y="3140968"/>
            <a:ext cx="160327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217312" y="822128"/>
            <a:ext cx="1512168" cy="23060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24328" y="836711"/>
            <a:ext cx="91108" cy="2160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537512" y="1484784"/>
            <a:ext cx="986816" cy="21602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2051720" y="1680535"/>
            <a:ext cx="4485792" cy="102838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012161" y="1700808"/>
            <a:ext cx="1512167" cy="100811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ая прямоугольная выноска 27"/>
          <p:cNvSpPr/>
          <p:nvPr/>
        </p:nvSpPr>
        <p:spPr>
          <a:xfrm>
            <a:off x="4031940" y="84288"/>
            <a:ext cx="2304257" cy="547780"/>
          </a:xfrm>
          <a:prstGeom prst="wedgeRoundRectCallout">
            <a:avLst>
              <a:gd name="adj1" fmla="val 65312"/>
              <a:gd name="adj2" fmla="val 386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Добавление замеров осуществляется нажатием на соответствующую кнопку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308643" y="3652440"/>
            <a:ext cx="2613585" cy="1229387"/>
          </a:xfrm>
          <a:prstGeom prst="wedgeRoundRectCallout">
            <a:avLst>
              <a:gd name="adj1" fmla="val -54124"/>
              <a:gd name="adj2" fmla="val -7914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В отсутствие того или иного контролируемого показателя в окне вставки нового замера, его можно добавить из справочника веществ, открывающегося при нажатии на соответствующую кнопку</a:t>
            </a:r>
          </a:p>
        </p:txBody>
      </p:sp>
    </p:spTree>
    <p:extLst>
      <p:ext uri="{BB962C8B-B14F-4D97-AF65-F5344CB8AC3E}">
        <p14:creationId xmlns:p14="http://schemas.microsoft.com/office/powerpoint/2010/main" val="138365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16" y="5517232"/>
            <a:ext cx="7890312" cy="1143000"/>
          </a:xfrm>
        </p:spPr>
        <p:txBody>
          <a:bodyPr/>
          <a:lstStyle/>
          <a:p>
            <a:pPr algn="ctr"/>
            <a:r>
              <a:rPr lang="ru-RU" sz="4800" dirty="0"/>
              <a:t>Графики изменения концентрации веществ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6" y="169671"/>
            <a:ext cx="7821542" cy="50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619672" y="4077072"/>
            <a:ext cx="2304257" cy="904838"/>
          </a:xfrm>
          <a:prstGeom prst="wedgeRoundRectCallout">
            <a:avLst>
              <a:gd name="adj1" fmla="val 42577"/>
              <a:gd name="adj2" fmla="val -824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На данной закладке графически отображается изменение концентрации по одному из выбранных показателей на объекте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219553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715200" cy="1080120"/>
          </a:xfrm>
        </p:spPr>
        <p:txBody>
          <a:bodyPr/>
          <a:lstStyle/>
          <a:p>
            <a:pPr algn="ctr"/>
            <a:r>
              <a:rPr lang="ru-RU" sz="4400" dirty="0"/>
              <a:t>Изменение концентрации со временем на месторождении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5416805" cy="369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4963"/>
            <a:ext cx="4737519" cy="345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274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1440</TotalTime>
  <Words>410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Thermal</vt:lpstr>
      <vt:lpstr>Программный продукт «ЭкоСфера- МОНИТОРИНГ»</vt:lpstr>
      <vt:lpstr>Назначение ПП «Эко-М»</vt:lpstr>
      <vt:lpstr>Главная форма ПП «Эко-М»</vt:lpstr>
      <vt:lpstr>Просмотр картосхем</vt:lpstr>
      <vt:lpstr>Сведения об объекте</vt:lpstr>
      <vt:lpstr>Результаты наблюдений</vt:lpstr>
      <vt:lpstr>Формирование списка замеров</vt:lpstr>
      <vt:lpstr>Графики изменения концентрации веществ</vt:lpstr>
      <vt:lpstr>Изменение концентрации со временем на месторождении</vt:lpstr>
      <vt:lpstr>Изменение концентрации со временем на посту</vt:lpstr>
      <vt:lpstr>Сканы протоколов</vt:lpstr>
      <vt:lpstr>Просмотр сканов</vt:lpstr>
      <vt:lpstr>Привязка к замерам</vt:lpstr>
      <vt:lpstr>Справочная система модуля</vt:lpstr>
      <vt:lpstr>Формирование отчетных документов</vt:lpstr>
      <vt:lpstr>Обмен данными с лабораторией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Программный продукт «ЭкоСфера- МОНИТОРИНГ»</dc:title>
  <dc:creator>Садохина</dc:creator>
  <cp:lastModifiedBy>irinaz</cp:lastModifiedBy>
  <cp:revision>31</cp:revision>
  <dcterms:created xsi:type="dcterms:W3CDTF">2014-11-24T11:38:10Z</dcterms:created>
  <dcterms:modified xsi:type="dcterms:W3CDTF">2017-10-26T10:19:05Z</dcterms:modified>
</cp:coreProperties>
</file>