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68" r:id="rId5"/>
    <p:sldId id="271" r:id="rId6"/>
    <p:sldId id="273" r:id="rId7"/>
    <p:sldId id="259" r:id="rId8"/>
    <p:sldId id="260" r:id="rId9"/>
    <p:sldId id="262" r:id="rId10"/>
    <p:sldId id="263" r:id="rId11"/>
    <p:sldId id="267" r:id="rId12"/>
    <p:sldId id="272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93540A"/>
    <a:srgbClr val="680000"/>
    <a:srgbClr val="8A0000"/>
    <a:srgbClr val="767456"/>
    <a:srgbClr val="717171"/>
    <a:srgbClr val="CFCFCF"/>
    <a:srgbClr val="E0E0E0"/>
    <a:srgbClr val="BABAB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5401" autoAdjust="0"/>
  </p:normalViewPr>
  <p:slideViewPr>
    <p:cSldViewPr snapToGrid="0">
      <p:cViewPr varScale="1">
        <p:scale>
          <a:sx n="82" d="100"/>
          <a:sy n="82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03E30-051E-40AF-96F7-A2839F475D47}" type="doc">
      <dgm:prSet loTypeId="urn:microsoft.com/office/officeart/2005/8/layout/list1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7BA98E2-2080-454B-BFBD-63D40EF1CDEF}">
      <dgm:prSet phldrT="[Текст]" custT="1"/>
      <dgm:spPr>
        <a:solidFill>
          <a:srgbClr val="764408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20068" tIns="0" rIns="220068" bIns="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Оперативный учет движения отходов «на местах»</a:t>
          </a:r>
        </a:p>
      </dgm:t>
    </dgm:pt>
    <dgm:pt modelId="{C984B92E-5192-4889-A562-FF688CD30C27}" type="parTrans" cxnId="{CC2FD431-F6FB-4415-B52B-9585E130F487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28C668A-1E21-40AF-AA80-CCF932745629}" type="sibTrans" cxnId="{CC2FD431-F6FB-4415-B52B-9585E130F487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F94F490-C3A1-4654-9AE9-B4258AA5EFD3}">
      <dgm:prSet phldrT="[Текст]" custT="1"/>
      <dgm:spPr>
        <a:solidFill>
          <a:srgbClr val="854D09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20068" tIns="0" rIns="220068" bIns="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Администрирование модуля пользователями Управления</a:t>
          </a:r>
        </a:p>
      </dgm:t>
    </dgm:pt>
    <dgm:pt modelId="{75BA79B1-B7BA-439A-A69A-48E1204B6916}" type="parTrans" cxnId="{77E170AB-A8B7-4C66-85DF-B7042D2CC694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0F3558-3F49-4343-9165-B21995D63A80}" type="sibTrans" cxnId="{77E170AB-A8B7-4C66-85DF-B7042D2CC694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C7980D-7720-4B12-B209-2E7F207BCF71}">
      <dgm:prSet phldrT="[Текст]" custT="1"/>
      <dgm:spPr>
        <a:solidFill>
          <a:srgbClr val="F3A447">
            <a:lumMod val="50000"/>
          </a:srgbClr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20068" tIns="0" rIns="220068" bIns="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Разграничение прав доступа рядовым сотрудникам</a:t>
          </a:r>
          <a:endParaRPr lang="ru-RU" sz="1500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90D773-DFAC-40CB-949A-38ECEA918A45}" type="parTrans" cxnId="{F3548DE2-6593-4179-925B-9ECA9D39C0FC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C5379A-6B5D-4CA3-8114-757D65E5F905}" type="sibTrans" cxnId="{F3548DE2-6593-4179-925B-9ECA9D39C0FC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3DB2FF-D9AC-47EA-AD06-3CE03266FE65}">
      <dgm:prSet phldrT="[Текст]" custT="1"/>
      <dgm:spPr>
        <a:solidFill>
          <a:srgbClr val="AE640A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20068" tIns="0" rIns="220068" bIns="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сроков накопления отходов</a:t>
          </a:r>
        </a:p>
      </dgm:t>
    </dgm:pt>
    <dgm:pt modelId="{45B5763E-AF49-4F79-96D7-DD3D6CCB6DC5}" type="parTrans" cxnId="{EC9C8926-83C0-4577-8918-0B6904B618FD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659D59-1C16-416C-ACF9-C53D68930074}" type="sibTrans" cxnId="{EC9C8926-83C0-4577-8918-0B6904B618FD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CD4C33-8CFC-49D8-AE0D-26EAD86150B2}">
      <dgm:prSet phldrT="[Текст]" custT="1"/>
      <dgm:spPr>
        <a:solidFill>
          <a:srgbClr val="F3A447">
            <a:lumMod val="50000"/>
          </a:srgbClr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20068" tIns="0" rIns="220068" bIns="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Отслеживание остатков нормативов образования отходов</a:t>
          </a:r>
          <a:endParaRPr lang="ru-RU" sz="1500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543E160-5492-4AAB-9D0E-27F94C82FF8D}" type="parTrans" cxnId="{ABC13A5C-FD13-4451-8A6B-E92FA71C5353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E4F3C0-1A7B-4FCD-B03D-0A75AF205545}" type="sibTrans" cxnId="{ABC13A5C-FD13-4451-8A6B-E92FA71C5353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A87097-5418-44A2-849D-B3A55F4E3CFB}">
      <dgm:prSet phldrT="[Текст]" custT="1"/>
      <dgm:spPr>
        <a:solidFill>
          <a:srgbClr val="854D09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20068" tIns="0" rIns="220068" bIns="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Формирование акта о передаче-приемке отходов</a:t>
          </a:r>
        </a:p>
      </dgm:t>
    </dgm:pt>
    <dgm:pt modelId="{68B752FB-9543-49BC-9E96-279AB71D69CF}" type="parTrans" cxnId="{5DF0FE0F-3795-439F-A6E0-CC2D08C4A9AA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5090A-8762-4D0B-BACB-862F4BE8178E}" type="sibTrans" cxnId="{5DF0FE0F-3795-439F-A6E0-CC2D08C4A9AA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BFA897-3AC5-4337-AB7E-CDE07087C6C7}">
      <dgm:prSet phldrT="[Текст]" custT="1"/>
      <dgm:spPr>
        <a:solidFill>
          <a:srgbClr val="764408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20068" tIns="0" rIns="220068" bIns="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Минимизация ошибок при ведении первичного учета</a:t>
          </a:r>
          <a:endParaRPr lang="ru-RU" sz="1500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D733B0-3577-4AB3-B155-C6180CB1EF06}" type="parTrans" cxnId="{05662B1C-918A-41C5-9311-4D86959BA116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0423E6-EA6E-4785-835D-9EF3143B084A}" type="sibTrans" cxnId="{05662B1C-918A-41C5-9311-4D86959BA116}">
      <dgm:prSet/>
      <dgm:spPr/>
      <dgm:t>
        <a:bodyPr/>
        <a:lstStyle/>
        <a:p>
          <a:endParaRPr lang="ru-RU" sz="15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86E674-0387-438E-B0EC-41AA20C2007D}" type="pres">
      <dgm:prSet presAssocID="{9C303E30-051E-40AF-96F7-A2839F475D47}" presName="linear" presStyleCnt="0">
        <dgm:presLayoutVars>
          <dgm:dir/>
          <dgm:animLvl val="lvl"/>
          <dgm:resizeHandles val="exact"/>
        </dgm:presLayoutVars>
      </dgm:prSet>
      <dgm:spPr/>
    </dgm:pt>
    <dgm:pt modelId="{A0B52F00-1D68-4F55-9EDC-C4363A0C584A}" type="pres">
      <dgm:prSet presAssocID="{37BA98E2-2080-454B-BFBD-63D40EF1CDEF}" presName="parentLin" presStyleCnt="0"/>
      <dgm:spPr/>
    </dgm:pt>
    <dgm:pt modelId="{D922A272-4978-4070-ABA9-72FC8A523464}" type="pres">
      <dgm:prSet presAssocID="{37BA98E2-2080-454B-BFBD-63D40EF1CDEF}" presName="parentLeftMargin" presStyleLbl="node1" presStyleIdx="0" presStyleCnt="7"/>
      <dgm:spPr/>
    </dgm:pt>
    <dgm:pt modelId="{1A74E565-6899-4CF4-8246-2F8F81F3B98B}" type="pres">
      <dgm:prSet presAssocID="{37BA98E2-2080-454B-BFBD-63D40EF1CDEF}" presName="parentText" presStyleLbl="node1" presStyleIdx="0" presStyleCnt="7" custScaleX="123229">
        <dgm:presLayoutVars>
          <dgm:chMax val="0"/>
          <dgm:bulletEnabled val="1"/>
        </dgm:presLayoutVars>
      </dgm:prSet>
      <dgm:spPr>
        <a:xfrm>
          <a:off x="415876" y="3562"/>
          <a:ext cx="7174720" cy="413280"/>
        </a:xfrm>
        <a:prstGeom prst="roundRect">
          <a:avLst/>
        </a:prstGeom>
      </dgm:spPr>
    </dgm:pt>
    <dgm:pt modelId="{A3A40097-D008-41E9-A040-16926B05DD36}" type="pres">
      <dgm:prSet presAssocID="{37BA98E2-2080-454B-BFBD-63D40EF1CDEF}" presName="negativeSpace" presStyleCnt="0"/>
      <dgm:spPr/>
    </dgm:pt>
    <dgm:pt modelId="{FA7AB162-8BDD-4D84-8CD7-19ACEBC85314}" type="pres">
      <dgm:prSet presAssocID="{37BA98E2-2080-454B-BFBD-63D40EF1CDEF}" presName="childText" presStyleLbl="conFgAcc1" presStyleIdx="0" presStyleCnt="7">
        <dgm:presLayoutVars>
          <dgm:bulletEnabled val="1"/>
        </dgm:presLayoutVars>
      </dgm:prSet>
      <dgm:spPr/>
    </dgm:pt>
    <dgm:pt modelId="{39088230-3F6C-462D-B0D5-5EFCADBE61B5}" type="pres">
      <dgm:prSet presAssocID="{128C668A-1E21-40AF-AA80-CCF932745629}" presName="spaceBetweenRectangles" presStyleCnt="0"/>
      <dgm:spPr/>
    </dgm:pt>
    <dgm:pt modelId="{CF3110CC-D775-46FD-93F4-286BE21D8A75}" type="pres">
      <dgm:prSet presAssocID="{4F94F490-C3A1-4654-9AE9-B4258AA5EFD3}" presName="parentLin" presStyleCnt="0"/>
      <dgm:spPr/>
    </dgm:pt>
    <dgm:pt modelId="{4F8E803E-ED07-4B2C-BF2D-F196A6927961}" type="pres">
      <dgm:prSet presAssocID="{4F94F490-C3A1-4654-9AE9-B4258AA5EFD3}" presName="parentLeftMargin" presStyleLbl="node1" presStyleIdx="0" presStyleCnt="7"/>
      <dgm:spPr/>
    </dgm:pt>
    <dgm:pt modelId="{EBBFDF12-F092-4723-8434-3A9FA21E3C43}" type="pres">
      <dgm:prSet presAssocID="{4F94F490-C3A1-4654-9AE9-B4258AA5EFD3}" presName="parentText" presStyleLbl="node1" presStyleIdx="1" presStyleCnt="7" custScaleX="123229" custLinFactNeighborX="2265">
        <dgm:presLayoutVars>
          <dgm:chMax val="0"/>
          <dgm:bulletEnabled val="1"/>
        </dgm:presLayoutVars>
      </dgm:prSet>
      <dgm:spPr>
        <a:xfrm>
          <a:off x="425295" y="638602"/>
          <a:ext cx="7174720" cy="413280"/>
        </a:xfrm>
        <a:prstGeom prst="roundRect">
          <a:avLst/>
        </a:prstGeom>
      </dgm:spPr>
    </dgm:pt>
    <dgm:pt modelId="{4D41E7F9-5696-4357-B450-DAA25E7CF518}" type="pres">
      <dgm:prSet presAssocID="{4F94F490-C3A1-4654-9AE9-B4258AA5EFD3}" presName="negativeSpace" presStyleCnt="0"/>
      <dgm:spPr/>
    </dgm:pt>
    <dgm:pt modelId="{CB8B96E1-396B-405F-90C7-E8194FE7E713}" type="pres">
      <dgm:prSet presAssocID="{4F94F490-C3A1-4654-9AE9-B4258AA5EFD3}" presName="childText" presStyleLbl="conFgAcc1" presStyleIdx="1" presStyleCnt="7">
        <dgm:presLayoutVars>
          <dgm:bulletEnabled val="1"/>
        </dgm:presLayoutVars>
      </dgm:prSet>
      <dgm:spPr/>
    </dgm:pt>
    <dgm:pt modelId="{FCCFE788-9741-4006-A8B3-826AC96D97DD}" type="pres">
      <dgm:prSet presAssocID="{9B0F3558-3F49-4343-9165-B21995D63A80}" presName="spaceBetweenRectangles" presStyleCnt="0"/>
      <dgm:spPr/>
    </dgm:pt>
    <dgm:pt modelId="{CD76FA3B-98D5-4F47-A3A6-FFBB875F527A}" type="pres">
      <dgm:prSet presAssocID="{B6C7980D-7720-4B12-B209-2E7F207BCF71}" presName="parentLin" presStyleCnt="0"/>
      <dgm:spPr/>
    </dgm:pt>
    <dgm:pt modelId="{5A9096E3-3CF5-4472-9DA2-E2A9C470ECAE}" type="pres">
      <dgm:prSet presAssocID="{B6C7980D-7720-4B12-B209-2E7F207BCF71}" presName="parentLeftMargin" presStyleLbl="node1" presStyleIdx="1" presStyleCnt="7"/>
      <dgm:spPr/>
    </dgm:pt>
    <dgm:pt modelId="{A62CCF25-508A-4488-A79A-8A557A26A490}" type="pres">
      <dgm:prSet presAssocID="{B6C7980D-7720-4B12-B209-2E7F207BCF71}" presName="parentText" presStyleLbl="node1" presStyleIdx="2" presStyleCnt="7" custScaleX="123229">
        <dgm:presLayoutVars>
          <dgm:chMax val="0"/>
          <dgm:bulletEnabled val="1"/>
        </dgm:presLayoutVars>
      </dgm:prSet>
      <dgm:spPr>
        <a:xfrm>
          <a:off x="415876" y="1273643"/>
          <a:ext cx="7174720" cy="413280"/>
        </a:xfrm>
        <a:prstGeom prst="roundRect">
          <a:avLst/>
        </a:prstGeom>
      </dgm:spPr>
    </dgm:pt>
    <dgm:pt modelId="{464BEBAA-2838-4625-A1B0-6D0D822D7316}" type="pres">
      <dgm:prSet presAssocID="{B6C7980D-7720-4B12-B209-2E7F207BCF71}" presName="negativeSpace" presStyleCnt="0"/>
      <dgm:spPr/>
    </dgm:pt>
    <dgm:pt modelId="{DFF66041-C20B-4B77-828C-8F2212CF588A}" type="pres">
      <dgm:prSet presAssocID="{B6C7980D-7720-4B12-B209-2E7F207BCF71}" presName="childText" presStyleLbl="conFgAcc1" presStyleIdx="2" presStyleCnt="7">
        <dgm:presLayoutVars>
          <dgm:bulletEnabled val="1"/>
        </dgm:presLayoutVars>
      </dgm:prSet>
      <dgm:spPr/>
    </dgm:pt>
    <dgm:pt modelId="{3BC02932-4D22-4870-BAA9-4721D7686871}" type="pres">
      <dgm:prSet presAssocID="{EEC5379A-6B5D-4CA3-8114-757D65E5F905}" presName="spaceBetweenRectangles" presStyleCnt="0"/>
      <dgm:spPr/>
    </dgm:pt>
    <dgm:pt modelId="{70E81980-6709-4AD2-8B6E-AC9F130695FF}" type="pres">
      <dgm:prSet presAssocID="{5B3DB2FF-D9AC-47EA-AD06-3CE03266FE65}" presName="parentLin" presStyleCnt="0"/>
      <dgm:spPr/>
    </dgm:pt>
    <dgm:pt modelId="{F29F2184-14CC-43C3-8D6C-969467383BE2}" type="pres">
      <dgm:prSet presAssocID="{5B3DB2FF-D9AC-47EA-AD06-3CE03266FE65}" presName="parentLeftMargin" presStyleLbl="node1" presStyleIdx="2" presStyleCnt="7" custScaleX="123229"/>
      <dgm:spPr/>
    </dgm:pt>
    <dgm:pt modelId="{28379304-9674-43F9-BD4A-44B5F2270F63}" type="pres">
      <dgm:prSet presAssocID="{5B3DB2FF-D9AC-47EA-AD06-3CE03266FE65}" presName="parentText" presStyleLbl="node1" presStyleIdx="3" presStyleCnt="7" custScaleX="123229" custLinFactNeighborX="-25281">
        <dgm:presLayoutVars>
          <dgm:chMax val="0"/>
          <dgm:bulletEnabled val="1"/>
        </dgm:presLayoutVars>
      </dgm:prSet>
      <dgm:spPr>
        <a:xfrm>
          <a:off x="407342" y="1908683"/>
          <a:ext cx="7174720" cy="413280"/>
        </a:xfrm>
        <a:prstGeom prst="roundRect">
          <a:avLst/>
        </a:prstGeom>
      </dgm:spPr>
    </dgm:pt>
    <dgm:pt modelId="{D623F5DB-4632-40A0-B924-E0229283B667}" type="pres">
      <dgm:prSet presAssocID="{5B3DB2FF-D9AC-47EA-AD06-3CE03266FE65}" presName="negativeSpace" presStyleCnt="0"/>
      <dgm:spPr/>
    </dgm:pt>
    <dgm:pt modelId="{D52B03AE-EE95-46E4-AA4D-39947F502530}" type="pres">
      <dgm:prSet presAssocID="{5B3DB2FF-D9AC-47EA-AD06-3CE03266FE65}" presName="childText" presStyleLbl="conFgAcc1" presStyleIdx="3" presStyleCnt="7">
        <dgm:presLayoutVars>
          <dgm:bulletEnabled val="1"/>
        </dgm:presLayoutVars>
      </dgm:prSet>
      <dgm:spPr/>
    </dgm:pt>
    <dgm:pt modelId="{FDAB1BC9-6505-48A4-8589-5E22C5D376A8}" type="pres">
      <dgm:prSet presAssocID="{B1659D59-1C16-416C-ACF9-C53D68930074}" presName="spaceBetweenRectangles" presStyleCnt="0"/>
      <dgm:spPr/>
    </dgm:pt>
    <dgm:pt modelId="{F38C8551-9CAC-4DE4-8C80-070F331838CC}" type="pres">
      <dgm:prSet presAssocID="{40CD4C33-8CFC-49D8-AE0D-26EAD86150B2}" presName="parentLin" presStyleCnt="0"/>
      <dgm:spPr/>
    </dgm:pt>
    <dgm:pt modelId="{AEC3C96B-A6ED-4472-B014-6E6E699CE306}" type="pres">
      <dgm:prSet presAssocID="{40CD4C33-8CFC-49D8-AE0D-26EAD86150B2}" presName="parentLeftMargin" presStyleLbl="node1" presStyleIdx="3" presStyleCnt="7" custScaleX="123229" custLinFactNeighborX="-25281"/>
      <dgm:spPr/>
    </dgm:pt>
    <dgm:pt modelId="{411AF64B-4AC2-488B-9663-40DAFF40E993}" type="pres">
      <dgm:prSet presAssocID="{40CD4C33-8CFC-49D8-AE0D-26EAD86150B2}" presName="parentText" presStyleLbl="node1" presStyleIdx="4" presStyleCnt="7" custScaleX="123229" custLinFactNeighborX="-25281">
        <dgm:presLayoutVars>
          <dgm:chMax val="0"/>
          <dgm:bulletEnabled val="1"/>
        </dgm:presLayoutVars>
      </dgm:prSet>
      <dgm:spPr>
        <a:xfrm>
          <a:off x="407342" y="2543723"/>
          <a:ext cx="7174720" cy="413280"/>
        </a:xfrm>
        <a:prstGeom prst="roundRect">
          <a:avLst/>
        </a:prstGeom>
      </dgm:spPr>
    </dgm:pt>
    <dgm:pt modelId="{FD9461F6-48CB-4DED-8552-91944E7B4682}" type="pres">
      <dgm:prSet presAssocID="{40CD4C33-8CFC-49D8-AE0D-26EAD86150B2}" presName="negativeSpace" presStyleCnt="0"/>
      <dgm:spPr/>
    </dgm:pt>
    <dgm:pt modelId="{889DE0D2-8631-4E96-BBC2-51F008FD93D6}" type="pres">
      <dgm:prSet presAssocID="{40CD4C33-8CFC-49D8-AE0D-26EAD86150B2}" presName="childText" presStyleLbl="conFgAcc1" presStyleIdx="4" presStyleCnt="7">
        <dgm:presLayoutVars>
          <dgm:bulletEnabled val="1"/>
        </dgm:presLayoutVars>
      </dgm:prSet>
      <dgm:spPr/>
    </dgm:pt>
    <dgm:pt modelId="{598F03EF-8FFE-4476-8A24-900842C55B0E}" type="pres">
      <dgm:prSet presAssocID="{4EE4F3C0-1A7B-4FCD-B03D-0A75AF205545}" presName="spaceBetweenRectangles" presStyleCnt="0"/>
      <dgm:spPr/>
    </dgm:pt>
    <dgm:pt modelId="{38F0FA54-722D-4604-A46E-7343DBA0DBEE}" type="pres">
      <dgm:prSet presAssocID="{AFA87097-5418-44A2-849D-B3A55F4E3CFB}" presName="parentLin" presStyleCnt="0"/>
      <dgm:spPr/>
    </dgm:pt>
    <dgm:pt modelId="{05EAD81F-8829-4BAC-9DA6-F606011CA4EC}" type="pres">
      <dgm:prSet presAssocID="{AFA87097-5418-44A2-849D-B3A55F4E3CFB}" presName="parentLeftMargin" presStyleLbl="node1" presStyleIdx="4" presStyleCnt="7" custScaleX="123229" custLinFactNeighborX="-25281"/>
      <dgm:spPr/>
    </dgm:pt>
    <dgm:pt modelId="{2311DCF5-4EBF-4398-AAAE-6A6AD015889D}" type="pres">
      <dgm:prSet presAssocID="{AFA87097-5418-44A2-849D-B3A55F4E3CFB}" presName="parentText" presStyleLbl="node1" presStyleIdx="5" presStyleCnt="7" custScaleX="123229" custLinFactNeighborX="-25281">
        <dgm:presLayoutVars>
          <dgm:chMax val="0"/>
          <dgm:bulletEnabled val="1"/>
        </dgm:presLayoutVars>
      </dgm:prSet>
      <dgm:spPr>
        <a:xfrm>
          <a:off x="407342" y="3178763"/>
          <a:ext cx="7174720" cy="413280"/>
        </a:xfrm>
        <a:prstGeom prst="roundRect">
          <a:avLst/>
        </a:prstGeom>
      </dgm:spPr>
    </dgm:pt>
    <dgm:pt modelId="{5DE3919F-71B0-432E-8CE4-1F02FB6F7691}" type="pres">
      <dgm:prSet presAssocID="{AFA87097-5418-44A2-849D-B3A55F4E3CFB}" presName="negativeSpace" presStyleCnt="0"/>
      <dgm:spPr/>
    </dgm:pt>
    <dgm:pt modelId="{CE7FC860-9D7D-4CE0-9032-53BF6E888DEF}" type="pres">
      <dgm:prSet presAssocID="{AFA87097-5418-44A2-849D-B3A55F4E3CFB}" presName="childText" presStyleLbl="conFgAcc1" presStyleIdx="5" presStyleCnt="7">
        <dgm:presLayoutVars>
          <dgm:bulletEnabled val="1"/>
        </dgm:presLayoutVars>
      </dgm:prSet>
      <dgm:spPr/>
    </dgm:pt>
    <dgm:pt modelId="{A9BF8D19-1A20-4499-BE3C-0B2977D3E869}" type="pres">
      <dgm:prSet presAssocID="{A1D5090A-8762-4D0B-BACB-862F4BE8178E}" presName="spaceBetweenRectangles" presStyleCnt="0"/>
      <dgm:spPr/>
    </dgm:pt>
    <dgm:pt modelId="{6E55F3E4-AA20-4BCA-9F0B-EA7DCC13B438}" type="pres">
      <dgm:prSet presAssocID="{17BFA897-3AC5-4337-AB7E-CDE07087C6C7}" presName="parentLin" presStyleCnt="0"/>
      <dgm:spPr/>
    </dgm:pt>
    <dgm:pt modelId="{3D9699F9-0436-4E15-8F82-0E3402E668FE}" type="pres">
      <dgm:prSet presAssocID="{17BFA897-3AC5-4337-AB7E-CDE07087C6C7}" presName="parentLeftMargin" presStyleLbl="node1" presStyleIdx="5" presStyleCnt="7" custScaleX="123229" custLinFactNeighborX="-25281"/>
      <dgm:spPr/>
    </dgm:pt>
    <dgm:pt modelId="{2A6A97A4-8BF2-4780-9A5E-48C0B85196E4}" type="pres">
      <dgm:prSet presAssocID="{17BFA897-3AC5-4337-AB7E-CDE07087C6C7}" presName="parentText" presStyleLbl="node1" presStyleIdx="6" presStyleCnt="7" custScaleX="123663" custLinFactNeighborX="-28190">
        <dgm:presLayoutVars>
          <dgm:chMax val="0"/>
          <dgm:bulletEnabled val="1"/>
        </dgm:presLayoutVars>
      </dgm:prSet>
      <dgm:spPr>
        <a:xfrm>
          <a:off x="395244" y="3813803"/>
          <a:ext cx="7199988" cy="413280"/>
        </a:xfrm>
        <a:prstGeom prst="roundRect">
          <a:avLst/>
        </a:prstGeom>
      </dgm:spPr>
    </dgm:pt>
    <dgm:pt modelId="{F8DA63D9-27B0-44DF-8DB1-D628E095D733}" type="pres">
      <dgm:prSet presAssocID="{17BFA897-3AC5-4337-AB7E-CDE07087C6C7}" presName="negativeSpace" presStyleCnt="0"/>
      <dgm:spPr/>
    </dgm:pt>
    <dgm:pt modelId="{DAC4F733-6E35-4CC0-BA82-18A950B1699A}" type="pres">
      <dgm:prSet presAssocID="{17BFA897-3AC5-4337-AB7E-CDE07087C6C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DF0FE0F-3795-439F-A6E0-CC2D08C4A9AA}" srcId="{9C303E30-051E-40AF-96F7-A2839F475D47}" destId="{AFA87097-5418-44A2-849D-B3A55F4E3CFB}" srcOrd="5" destOrd="0" parTransId="{68B752FB-9543-49BC-9E96-279AB71D69CF}" sibTransId="{A1D5090A-8762-4D0B-BACB-862F4BE8178E}"/>
    <dgm:cxn modelId="{1DEA991A-0E62-435A-9F8F-A5793CB839B2}" type="presOf" srcId="{17BFA897-3AC5-4337-AB7E-CDE07087C6C7}" destId="{3D9699F9-0436-4E15-8F82-0E3402E668FE}" srcOrd="0" destOrd="0" presId="urn:microsoft.com/office/officeart/2005/8/layout/list1"/>
    <dgm:cxn modelId="{05662B1C-918A-41C5-9311-4D86959BA116}" srcId="{9C303E30-051E-40AF-96F7-A2839F475D47}" destId="{17BFA897-3AC5-4337-AB7E-CDE07087C6C7}" srcOrd="6" destOrd="0" parTransId="{C7D733B0-3577-4AB3-B155-C6180CB1EF06}" sibTransId="{4C0423E6-EA6E-4785-835D-9EF3143B084A}"/>
    <dgm:cxn modelId="{D7B3DE25-5FC4-4581-BC1F-5A9541848B5C}" type="presOf" srcId="{4F94F490-C3A1-4654-9AE9-B4258AA5EFD3}" destId="{4F8E803E-ED07-4B2C-BF2D-F196A6927961}" srcOrd="0" destOrd="0" presId="urn:microsoft.com/office/officeart/2005/8/layout/list1"/>
    <dgm:cxn modelId="{EC9C8926-83C0-4577-8918-0B6904B618FD}" srcId="{9C303E30-051E-40AF-96F7-A2839F475D47}" destId="{5B3DB2FF-D9AC-47EA-AD06-3CE03266FE65}" srcOrd="3" destOrd="0" parTransId="{45B5763E-AF49-4F79-96D7-DD3D6CCB6DC5}" sibTransId="{B1659D59-1C16-416C-ACF9-C53D68930074}"/>
    <dgm:cxn modelId="{12678528-E020-476B-810B-C4EC3ED65043}" type="presOf" srcId="{4F94F490-C3A1-4654-9AE9-B4258AA5EFD3}" destId="{EBBFDF12-F092-4723-8434-3A9FA21E3C43}" srcOrd="1" destOrd="0" presId="urn:microsoft.com/office/officeart/2005/8/layout/list1"/>
    <dgm:cxn modelId="{CC2FD431-F6FB-4415-B52B-9585E130F487}" srcId="{9C303E30-051E-40AF-96F7-A2839F475D47}" destId="{37BA98E2-2080-454B-BFBD-63D40EF1CDEF}" srcOrd="0" destOrd="0" parTransId="{C984B92E-5192-4889-A562-FF688CD30C27}" sibTransId="{128C668A-1E21-40AF-AA80-CCF932745629}"/>
    <dgm:cxn modelId="{ABC13A5C-FD13-4451-8A6B-E92FA71C5353}" srcId="{9C303E30-051E-40AF-96F7-A2839F475D47}" destId="{40CD4C33-8CFC-49D8-AE0D-26EAD86150B2}" srcOrd="4" destOrd="0" parTransId="{6543E160-5492-4AAB-9D0E-27F94C82FF8D}" sibTransId="{4EE4F3C0-1A7B-4FCD-B03D-0A75AF205545}"/>
    <dgm:cxn modelId="{23F2C76F-4B52-434F-B60F-6FCF30717FF3}" type="presOf" srcId="{5B3DB2FF-D9AC-47EA-AD06-3CE03266FE65}" destId="{28379304-9674-43F9-BD4A-44B5F2270F63}" srcOrd="1" destOrd="0" presId="urn:microsoft.com/office/officeart/2005/8/layout/list1"/>
    <dgm:cxn modelId="{E3725D50-A8B6-48B9-944F-9FFA8649A4DA}" type="presOf" srcId="{17BFA897-3AC5-4337-AB7E-CDE07087C6C7}" destId="{2A6A97A4-8BF2-4780-9A5E-48C0B85196E4}" srcOrd="1" destOrd="0" presId="urn:microsoft.com/office/officeart/2005/8/layout/list1"/>
    <dgm:cxn modelId="{5F3B8D8A-9AA9-4377-A0D5-8AC9844F4574}" type="presOf" srcId="{AFA87097-5418-44A2-849D-B3A55F4E3CFB}" destId="{05EAD81F-8829-4BAC-9DA6-F606011CA4EC}" srcOrd="0" destOrd="0" presId="urn:microsoft.com/office/officeart/2005/8/layout/list1"/>
    <dgm:cxn modelId="{7DFB7A97-AD58-46A4-A452-83E81B6AC4CF}" type="presOf" srcId="{9C303E30-051E-40AF-96F7-A2839F475D47}" destId="{2686E674-0387-438E-B0EC-41AA20C2007D}" srcOrd="0" destOrd="0" presId="urn:microsoft.com/office/officeart/2005/8/layout/list1"/>
    <dgm:cxn modelId="{F31886A8-FFA2-43C0-9646-0067229BB946}" type="presOf" srcId="{AFA87097-5418-44A2-849D-B3A55F4E3CFB}" destId="{2311DCF5-4EBF-4398-AAAE-6A6AD015889D}" srcOrd="1" destOrd="0" presId="urn:microsoft.com/office/officeart/2005/8/layout/list1"/>
    <dgm:cxn modelId="{77E170AB-A8B7-4C66-85DF-B7042D2CC694}" srcId="{9C303E30-051E-40AF-96F7-A2839F475D47}" destId="{4F94F490-C3A1-4654-9AE9-B4258AA5EFD3}" srcOrd="1" destOrd="0" parTransId="{75BA79B1-B7BA-439A-A69A-48E1204B6916}" sibTransId="{9B0F3558-3F49-4343-9165-B21995D63A80}"/>
    <dgm:cxn modelId="{4EF9DAD5-B40F-4D7F-8D52-81EBFF4B6070}" type="presOf" srcId="{B6C7980D-7720-4B12-B209-2E7F207BCF71}" destId="{A62CCF25-508A-4488-A79A-8A557A26A490}" srcOrd="1" destOrd="0" presId="urn:microsoft.com/office/officeart/2005/8/layout/list1"/>
    <dgm:cxn modelId="{EBCAA2DF-DB51-4535-BF03-6FF2D943F5F4}" type="presOf" srcId="{B6C7980D-7720-4B12-B209-2E7F207BCF71}" destId="{5A9096E3-3CF5-4472-9DA2-E2A9C470ECAE}" srcOrd="0" destOrd="0" presId="urn:microsoft.com/office/officeart/2005/8/layout/list1"/>
    <dgm:cxn modelId="{F3548DE2-6593-4179-925B-9ECA9D39C0FC}" srcId="{9C303E30-051E-40AF-96F7-A2839F475D47}" destId="{B6C7980D-7720-4B12-B209-2E7F207BCF71}" srcOrd="2" destOrd="0" parTransId="{B790D773-DFAC-40CB-949A-38ECEA918A45}" sibTransId="{EEC5379A-6B5D-4CA3-8114-757D65E5F905}"/>
    <dgm:cxn modelId="{FA2260E6-7582-4DA0-BF1B-DA2CC0E2461A}" type="presOf" srcId="{37BA98E2-2080-454B-BFBD-63D40EF1CDEF}" destId="{D922A272-4978-4070-ABA9-72FC8A523464}" srcOrd="0" destOrd="0" presId="urn:microsoft.com/office/officeart/2005/8/layout/list1"/>
    <dgm:cxn modelId="{1EEA29E9-D416-4D93-AF3A-BF2A653971BA}" type="presOf" srcId="{40CD4C33-8CFC-49D8-AE0D-26EAD86150B2}" destId="{AEC3C96B-A6ED-4472-B014-6E6E699CE306}" srcOrd="0" destOrd="0" presId="urn:microsoft.com/office/officeart/2005/8/layout/list1"/>
    <dgm:cxn modelId="{AE64B9EB-C403-4A73-8877-6213903C998A}" type="presOf" srcId="{37BA98E2-2080-454B-BFBD-63D40EF1CDEF}" destId="{1A74E565-6899-4CF4-8246-2F8F81F3B98B}" srcOrd="1" destOrd="0" presId="urn:microsoft.com/office/officeart/2005/8/layout/list1"/>
    <dgm:cxn modelId="{88C9D5ED-ABC3-4F43-B2D3-BEF00FC1B972}" type="presOf" srcId="{5B3DB2FF-D9AC-47EA-AD06-3CE03266FE65}" destId="{F29F2184-14CC-43C3-8D6C-969467383BE2}" srcOrd="0" destOrd="0" presId="urn:microsoft.com/office/officeart/2005/8/layout/list1"/>
    <dgm:cxn modelId="{C8C118FF-A799-4A72-ABF5-22C234E11C6E}" type="presOf" srcId="{40CD4C33-8CFC-49D8-AE0D-26EAD86150B2}" destId="{411AF64B-4AC2-488B-9663-40DAFF40E993}" srcOrd="1" destOrd="0" presId="urn:microsoft.com/office/officeart/2005/8/layout/list1"/>
    <dgm:cxn modelId="{F784D572-768C-464A-9D08-B61EFE47F664}" type="presParOf" srcId="{2686E674-0387-438E-B0EC-41AA20C2007D}" destId="{A0B52F00-1D68-4F55-9EDC-C4363A0C584A}" srcOrd="0" destOrd="0" presId="urn:microsoft.com/office/officeart/2005/8/layout/list1"/>
    <dgm:cxn modelId="{9C3053F2-F9DE-4460-8C1C-F20894A67C50}" type="presParOf" srcId="{A0B52F00-1D68-4F55-9EDC-C4363A0C584A}" destId="{D922A272-4978-4070-ABA9-72FC8A523464}" srcOrd="0" destOrd="0" presId="urn:microsoft.com/office/officeart/2005/8/layout/list1"/>
    <dgm:cxn modelId="{DF86FCD0-73E3-4828-B393-980090B0ED05}" type="presParOf" srcId="{A0B52F00-1D68-4F55-9EDC-C4363A0C584A}" destId="{1A74E565-6899-4CF4-8246-2F8F81F3B98B}" srcOrd="1" destOrd="0" presId="urn:microsoft.com/office/officeart/2005/8/layout/list1"/>
    <dgm:cxn modelId="{67D50605-34CA-4BA6-9294-5EA6DD7E55D8}" type="presParOf" srcId="{2686E674-0387-438E-B0EC-41AA20C2007D}" destId="{A3A40097-D008-41E9-A040-16926B05DD36}" srcOrd="1" destOrd="0" presId="urn:microsoft.com/office/officeart/2005/8/layout/list1"/>
    <dgm:cxn modelId="{06CC1A76-435F-471C-BD0B-B75F8A73444E}" type="presParOf" srcId="{2686E674-0387-438E-B0EC-41AA20C2007D}" destId="{FA7AB162-8BDD-4D84-8CD7-19ACEBC85314}" srcOrd="2" destOrd="0" presId="urn:microsoft.com/office/officeart/2005/8/layout/list1"/>
    <dgm:cxn modelId="{E507DBBF-6F7C-4B9E-A8BD-54165EA553E2}" type="presParOf" srcId="{2686E674-0387-438E-B0EC-41AA20C2007D}" destId="{39088230-3F6C-462D-B0D5-5EFCADBE61B5}" srcOrd="3" destOrd="0" presId="urn:microsoft.com/office/officeart/2005/8/layout/list1"/>
    <dgm:cxn modelId="{2EC80A98-E193-4B4D-A5C1-B75078505E59}" type="presParOf" srcId="{2686E674-0387-438E-B0EC-41AA20C2007D}" destId="{CF3110CC-D775-46FD-93F4-286BE21D8A75}" srcOrd="4" destOrd="0" presId="urn:microsoft.com/office/officeart/2005/8/layout/list1"/>
    <dgm:cxn modelId="{F9BCBDAC-3828-42EA-8CA9-F7DD2A4AB2AE}" type="presParOf" srcId="{CF3110CC-D775-46FD-93F4-286BE21D8A75}" destId="{4F8E803E-ED07-4B2C-BF2D-F196A6927961}" srcOrd="0" destOrd="0" presId="urn:microsoft.com/office/officeart/2005/8/layout/list1"/>
    <dgm:cxn modelId="{B2AFDBC3-973E-42E9-8895-A8C50CF24061}" type="presParOf" srcId="{CF3110CC-D775-46FD-93F4-286BE21D8A75}" destId="{EBBFDF12-F092-4723-8434-3A9FA21E3C43}" srcOrd="1" destOrd="0" presId="urn:microsoft.com/office/officeart/2005/8/layout/list1"/>
    <dgm:cxn modelId="{57043152-E64C-4CC8-A4F6-CC9263E97464}" type="presParOf" srcId="{2686E674-0387-438E-B0EC-41AA20C2007D}" destId="{4D41E7F9-5696-4357-B450-DAA25E7CF518}" srcOrd="5" destOrd="0" presId="urn:microsoft.com/office/officeart/2005/8/layout/list1"/>
    <dgm:cxn modelId="{48DE5444-A2E4-49FC-ADBB-453FC8E3D154}" type="presParOf" srcId="{2686E674-0387-438E-B0EC-41AA20C2007D}" destId="{CB8B96E1-396B-405F-90C7-E8194FE7E713}" srcOrd="6" destOrd="0" presId="urn:microsoft.com/office/officeart/2005/8/layout/list1"/>
    <dgm:cxn modelId="{A944DCCE-0540-40C9-A1E7-3667B54CE966}" type="presParOf" srcId="{2686E674-0387-438E-B0EC-41AA20C2007D}" destId="{FCCFE788-9741-4006-A8B3-826AC96D97DD}" srcOrd="7" destOrd="0" presId="urn:microsoft.com/office/officeart/2005/8/layout/list1"/>
    <dgm:cxn modelId="{F0AF2A1B-19C9-4067-9CF1-99CF1D9A24AD}" type="presParOf" srcId="{2686E674-0387-438E-B0EC-41AA20C2007D}" destId="{CD76FA3B-98D5-4F47-A3A6-FFBB875F527A}" srcOrd="8" destOrd="0" presId="urn:microsoft.com/office/officeart/2005/8/layout/list1"/>
    <dgm:cxn modelId="{DC02B32A-BDD6-4CD7-96F5-36C30485CBA4}" type="presParOf" srcId="{CD76FA3B-98D5-4F47-A3A6-FFBB875F527A}" destId="{5A9096E3-3CF5-4472-9DA2-E2A9C470ECAE}" srcOrd="0" destOrd="0" presId="urn:microsoft.com/office/officeart/2005/8/layout/list1"/>
    <dgm:cxn modelId="{8326BAF7-C391-4592-A5EE-6C5B042FB60F}" type="presParOf" srcId="{CD76FA3B-98D5-4F47-A3A6-FFBB875F527A}" destId="{A62CCF25-508A-4488-A79A-8A557A26A490}" srcOrd="1" destOrd="0" presId="urn:microsoft.com/office/officeart/2005/8/layout/list1"/>
    <dgm:cxn modelId="{B38051B9-0616-44BD-ACB5-FEFA8DFB80B1}" type="presParOf" srcId="{2686E674-0387-438E-B0EC-41AA20C2007D}" destId="{464BEBAA-2838-4625-A1B0-6D0D822D7316}" srcOrd="9" destOrd="0" presId="urn:microsoft.com/office/officeart/2005/8/layout/list1"/>
    <dgm:cxn modelId="{A4F39BD3-23BB-4D7A-A975-6A0386C272F1}" type="presParOf" srcId="{2686E674-0387-438E-B0EC-41AA20C2007D}" destId="{DFF66041-C20B-4B77-828C-8F2212CF588A}" srcOrd="10" destOrd="0" presId="urn:microsoft.com/office/officeart/2005/8/layout/list1"/>
    <dgm:cxn modelId="{8A4EB28C-0BB7-46DC-B875-7199FBB40E22}" type="presParOf" srcId="{2686E674-0387-438E-B0EC-41AA20C2007D}" destId="{3BC02932-4D22-4870-BAA9-4721D7686871}" srcOrd="11" destOrd="0" presId="urn:microsoft.com/office/officeart/2005/8/layout/list1"/>
    <dgm:cxn modelId="{91BDC0B4-F9FB-4970-8DAE-3F48F297ABCB}" type="presParOf" srcId="{2686E674-0387-438E-B0EC-41AA20C2007D}" destId="{70E81980-6709-4AD2-8B6E-AC9F130695FF}" srcOrd="12" destOrd="0" presId="urn:microsoft.com/office/officeart/2005/8/layout/list1"/>
    <dgm:cxn modelId="{A88D6B9F-CFA7-456D-9FBC-C0B9AD7CDB81}" type="presParOf" srcId="{70E81980-6709-4AD2-8B6E-AC9F130695FF}" destId="{F29F2184-14CC-43C3-8D6C-969467383BE2}" srcOrd="0" destOrd="0" presId="urn:microsoft.com/office/officeart/2005/8/layout/list1"/>
    <dgm:cxn modelId="{D7C42589-9EA0-4A33-A862-A261A7F00A9A}" type="presParOf" srcId="{70E81980-6709-4AD2-8B6E-AC9F130695FF}" destId="{28379304-9674-43F9-BD4A-44B5F2270F63}" srcOrd="1" destOrd="0" presId="urn:microsoft.com/office/officeart/2005/8/layout/list1"/>
    <dgm:cxn modelId="{39104628-3407-42E6-A10B-B3B01244B530}" type="presParOf" srcId="{2686E674-0387-438E-B0EC-41AA20C2007D}" destId="{D623F5DB-4632-40A0-B924-E0229283B667}" srcOrd="13" destOrd="0" presId="urn:microsoft.com/office/officeart/2005/8/layout/list1"/>
    <dgm:cxn modelId="{6E21405E-5867-45E0-BE39-E4E37C24AA0C}" type="presParOf" srcId="{2686E674-0387-438E-B0EC-41AA20C2007D}" destId="{D52B03AE-EE95-46E4-AA4D-39947F502530}" srcOrd="14" destOrd="0" presId="urn:microsoft.com/office/officeart/2005/8/layout/list1"/>
    <dgm:cxn modelId="{5E88DB86-502D-429F-A6B6-F097C62B68CA}" type="presParOf" srcId="{2686E674-0387-438E-B0EC-41AA20C2007D}" destId="{FDAB1BC9-6505-48A4-8589-5E22C5D376A8}" srcOrd="15" destOrd="0" presId="urn:microsoft.com/office/officeart/2005/8/layout/list1"/>
    <dgm:cxn modelId="{418F3246-0634-4BB6-A4D2-AC57EE7501C0}" type="presParOf" srcId="{2686E674-0387-438E-B0EC-41AA20C2007D}" destId="{F38C8551-9CAC-4DE4-8C80-070F331838CC}" srcOrd="16" destOrd="0" presId="urn:microsoft.com/office/officeart/2005/8/layout/list1"/>
    <dgm:cxn modelId="{43E3CFD0-E531-48A6-9899-1B1C9A7B81A4}" type="presParOf" srcId="{F38C8551-9CAC-4DE4-8C80-070F331838CC}" destId="{AEC3C96B-A6ED-4472-B014-6E6E699CE306}" srcOrd="0" destOrd="0" presId="urn:microsoft.com/office/officeart/2005/8/layout/list1"/>
    <dgm:cxn modelId="{91063FA3-226C-4383-BF1B-20B179C0DACD}" type="presParOf" srcId="{F38C8551-9CAC-4DE4-8C80-070F331838CC}" destId="{411AF64B-4AC2-488B-9663-40DAFF40E993}" srcOrd="1" destOrd="0" presId="urn:microsoft.com/office/officeart/2005/8/layout/list1"/>
    <dgm:cxn modelId="{3AA450F0-8974-4381-BC4C-291CC2116156}" type="presParOf" srcId="{2686E674-0387-438E-B0EC-41AA20C2007D}" destId="{FD9461F6-48CB-4DED-8552-91944E7B4682}" srcOrd="17" destOrd="0" presId="urn:microsoft.com/office/officeart/2005/8/layout/list1"/>
    <dgm:cxn modelId="{EDBB45E5-69A0-4473-B63D-8A2C6B56E9B7}" type="presParOf" srcId="{2686E674-0387-438E-B0EC-41AA20C2007D}" destId="{889DE0D2-8631-4E96-BBC2-51F008FD93D6}" srcOrd="18" destOrd="0" presId="urn:microsoft.com/office/officeart/2005/8/layout/list1"/>
    <dgm:cxn modelId="{33817C1D-0A36-421F-8C35-41260318B20F}" type="presParOf" srcId="{2686E674-0387-438E-B0EC-41AA20C2007D}" destId="{598F03EF-8FFE-4476-8A24-900842C55B0E}" srcOrd="19" destOrd="0" presId="urn:microsoft.com/office/officeart/2005/8/layout/list1"/>
    <dgm:cxn modelId="{6C99D469-0EE1-4786-B4E5-24E96D4AB54B}" type="presParOf" srcId="{2686E674-0387-438E-B0EC-41AA20C2007D}" destId="{38F0FA54-722D-4604-A46E-7343DBA0DBEE}" srcOrd="20" destOrd="0" presId="urn:microsoft.com/office/officeart/2005/8/layout/list1"/>
    <dgm:cxn modelId="{B80A1E76-8E73-4B17-8469-4894B30CF1C2}" type="presParOf" srcId="{38F0FA54-722D-4604-A46E-7343DBA0DBEE}" destId="{05EAD81F-8829-4BAC-9DA6-F606011CA4EC}" srcOrd="0" destOrd="0" presId="urn:microsoft.com/office/officeart/2005/8/layout/list1"/>
    <dgm:cxn modelId="{DC4BBBA1-7C9B-4812-8275-164C4A6E43CA}" type="presParOf" srcId="{38F0FA54-722D-4604-A46E-7343DBA0DBEE}" destId="{2311DCF5-4EBF-4398-AAAE-6A6AD015889D}" srcOrd="1" destOrd="0" presId="urn:microsoft.com/office/officeart/2005/8/layout/list1"/>
    <dgm:cxn modelId="{36B26B89-B276-4433-9590-28D3DF6A70B9}" type="presParOf" srcId="{2686E674-0387-438E-B0EC-41AA20C2007D}" destId="{5DE3919F-71B0-432E-8CE4-1F02FB6F7691}" srcOrd="21" destOrd="0" presId="urn:microsoft.com/office/officeart/2005/8/layout/list1"/>
    <dgm:cxn modelId="{B103545F-4FF2-47EE-8FB4-15739A9996E0}" type="presParOf" srcId="{2686E674-0387-438E-B0EC-41AA20C2007D}" destId="{CE7FC860-9D7D-4CE0-9032-53BF6E888DEF}" srcOrd="22" destOrd="0" presId="urn:microsoft.com/office/officeart/2005/8/layout/list1"/>
    <dgm:cxn modelId="{620E0B40-43B3-47D1-971D-2C1BB2E58E2B}" type="presParOf" srcId="{2686E674-0387-438E-B0EC-41AA20C2007D}" destId="{A9BF8D19-1A20-4499-BE3C-0B2977D3E869}" srcOrd="23" destOrd="0" presId="urn:microsoft.com/office/officeart/2005/8/layout/list1"/>
    <dgm:cxn modelId="{098AF9B0-3E76-4BB5-A4E7-D740478CE673}" type="presParOf" srcId="{2686E674-0387-438E-B0EC-41AA20C2007D}" destId="{6E55F3E4-AA20-4BCA-9F0B-EA7DCC13B438}" srcOrd="24" destOrd="0" presId="urn:microsoft.com/office/officeart/2005/8/layout/list1"/>
    <dgm:cxn modelId="{8EC42705-08C1-44A4-A453-B18EF057981E}" type="presParOf" srcId="{6E55F3E4-AA20-4BCA-9F0B-EA7DCC13B438}" destId="{3D9699F9-0436-4E15-8F82-0E3402E668FE}" srcOrd="0" destOrd="0" presId="urn:microsoft.com/office/officeart/2005/8/layout/list1"/>
    <dgm:cxn modelId="{9FEE24BD-7EBA-4973-9438-896826487A5B}" type="presParOf" srcId="{6E55F3E4-AA20-4BCA-9F0B-EA7DCC13B438}" destId="{2A6A97A4-8BF2-4780-9A5E-48C0B85196E4}" srcOrd="1" destOrd="0" presId="urn:microsoft.com/office/officeart/2005/8/layout/list1"/>
    <dgm:cxn modelId="{7C29C5ED-7E47-4966-B5A0-05458E6ADE0F}" type="presParOf" srcId="{2686E674-0387-438E-B0EC-41AA20C2007D}" destId="{F8DA63D9-27B0-44DF-8DB1-D628E095D733}" srcOrd="25" destOrd="0" presId="urn:microsoft.com/office/officeart/2005/8/layout/list1"/>
    <dgm:cxn modelId="{82ED9F48-B210-4DEB-A00B-F9E0D89E1893}" type="presParOf" srcId="{2686E674-0387-438E-B0EC-41AA20C2007D}" destId="{DAC4F733-6E35-4CC0-BA82-18A950B1699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C8852-0E77-457C-90B0-35583055B94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5D8FD-C266-4FBE-8984-1E35D842F35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E6DBA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l" defTabSz="8445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Рабочий справочник отходов</a:t>
          </a:r>
        </a:p>
      </dgm:t>
    </dgm:pt>
    <dgm:pt modelId="{4A71FDA2-31F0-441A-9DEA-E2A27B693796}" type="parTrans" cxnId="{309E9C88-D0C8-43D9-BEC2-7DCFDCB0A468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BDCB414-2EF1-4425-9C5A-1CE1B707CD66}" type="sibTrans" cxnId="{309E9C88-D0C8-43D9-BEC2-7DCFDCB0A468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04857A-9914-4F97-B5CD-BDFE9E4328C2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Представляет собой перечень отходов, обращение с которыми осуществляется на предприятии</a:t>
          </a:r>
        </a:p>
      </dgm:t>
    </dgm:pt>
    <dgm:pt modelId="{C953664A-7C5F-4F31-BCAC-D64AC5D11ADB}" type="parTrans" cxnId="{4DAFCE6E-07AD-4CD4-BB66-205457D110C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D5A4F2-FA90-45B9-959C-483F5ED0175D}" type="sibTrans" cxnId="{4DAFCE6E-07AD-4CD4-BB66-205457D110C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A737A25-C0BB-403B-A65C-38E7FC629ACD}">
      <dgm:prSet phldrT="[Текст]"/>
      <dgm:spPr>
        <a:gradFill rotWithShape="0">
          <a:gsLst>
            <a:gs pos="0">
              <a:srgbClr val="737253"/>
            </a:gs>
            <a:gs pos="81000">
              <a:srgbClr val="737253"/>
            </a:gs>
            <a:gs pos="100000">
              <a:srgbClr val="737253"/>
            </a:gs>
          </a:gsLst>
        </a:gradFill>
      </dgm:spPr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Справочник кратких наименований отходов</a:t>
          </a:r>
        </a:p>
      </dgm:t>
    </dgm:pt>
    <dgm:pt modelId="{A1ED59AA-66BC-485B-B5B3-597C71D652B5}" type="parTrans" cxnId="{DBB4977B-778A-45B3-90F9-DF8DDD20F0D7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0551DA-F2D7-46A4-BD65-9A66958B1590}" type="sibTrans" cxnId="{DBB4977B-778A-45B3-90F9-DF8DDD20F0D7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B421AC-1362-41B4-B28A-3253CBD4E0F7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Предназначен для занесения кратких, понятных рядовому пользователю, наименований отходов для упрощения ведения учета</a:t>
          </a:r>
        </a:p>
      </dgm:t>
    </dgm:pt>
    <dgm:pt modelId="{F933BA23-2AEE-4FAC-ACE1-6B329B8816B3}" type="parTrans" cxnId="{A7904442-BAE4-4D8D-9596-2B0C06E74B0E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075479-3438-4F96-838C-561C7D0F4DE1}" type="sibTrans" cxnId="{A7904442-BAE4-4D8D-9596-2B0C06E74B0E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ADE559-26F4-4786-BF57-D046E310C41B}">
      <dgm:prSet phldrT="[Текст]" custT="1"/>
      <dgm:spPr>
        <a:gradFill rotWithShape="0">
          <a:gsLst>
            <a:gs pos="0">
              <a:srgbClr val="737253"/>
            </a:gs>
            <a:gs pos="81000">
              <a:srgbClr val="737253"/>
            </a:gs>
            <a:gs pos="100000">
              <a:srgbClr val="73725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Перечень отходов по подразделениям</a:t>
          </a:r>
        </a:p>
      </dgm:t>
    </dgm:pt>
    <dgm:pt modelId="{EB7D7F40-1512-4024-BF38-9B2B1EC1E4A6}" type="parTrans" cxnId="{F7E332C9-DC89-415E-AECB-6C96695BAA0F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D7E10B-5BFE-4CDA-9296-9FF476DBE675}" type="sibTrans" cxnId="{F7E332C9-DC89-415E-AECB-6C96695BAA0F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C803004-58F4-464E-9DBD-D794FC72A3AE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E6DBA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l" defTabSz="8445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Список пользователей</a:t>
          </a:r>
        </a:p>
      </dgm:t>
    </dgm:pt>
    <dgm:pt modelId="{69EBC4CD-C770-4A61-BD63-F668CF50BA48}" type="parTrans" cxnId="{A78B1EEA-DAC6-4C53-A475-BB60D41E6D94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E3BC55-2F48-4536-9FC8-6CA7ED220782}" type="sibTrans" cxnId="{A78B1EEA-DAC6-4C53-A475-BB60D41E6D94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C9B06D-E56F-494F-A1B1-57591F64A0D1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Позволяет дать доступ рядовым пользователям только к конкретным подразделениям (цехам) объекта</a:t>
          </a:r>
        </a:p>
      </dgm:t>
    </dgm:pt>
    <dgm:pt modelId="{8E83BF4D-BA49-4CF2-A199-ED85DF858298}" type="parTrans" cxnId="{F49D4E46-7383-4DC0-9450-67B046954028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FE04AE-5482-40ED-AF6E-961B9972100C}" type="sibTrans" cxnId="{F49D4E46-7383-4DC0-9450-67B046954028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F868EA5-99B4-4097-BB80-945A283BFEB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E6DBA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l" defTabSz="8445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Договоры на поставку/получение отходов</a:t>
          </a:r>
        </a:p>
      </dgm:t>
    </dgm:pt>
    <dgm:pt modelId="{8064EA9A-4B8F-4DDC-9818-C3ECFEF884CE}" type="parTrans" cxnId="{422FCF1F-E2BD-4A8F-B479-DFBD551B4CEF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AE37E1-5CEE-49BD-B0AA-1745A592CD87}" type="sibTrans" cxnId="{422FCF1F-E2BD-4A8F-B479-DFBD551B4CEF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D4520D-50AC-43AF-939A-DC54650F63B7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Необходим для формирования списка отходов каждого подразделения и указания возможных типов операций по каждому отходу в подразделении </a:t>
          </a:r>
        </a:p>
      </dgm:t>
    </dgm:pt>
    <dgm:pt modelId="{19338C68-6001-4F02-9279-1DBD4DCFAE43}" type="parTrans" cxnId="{88C6E98B-EFC6-4AB5-9A78-3AD659291AA6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73C2D4-B358-4F99-B2D2-9A5D6EEDFD0E}" type="sibTrans" cxnId="{88C6E98B-EFC6-4AB5-9A78-3AD659291AA6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2D86966-A493-46DA-8149-70BCBD54E1FC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Является базой данных договоров, на основании которых осуществляется деятельность по обращению с отходами между предприятием и сторонними контрагентами</a:t>
          </a:r>
        </a:p>
      </dgm:t>
    </dgm:pt>
    <dgm:pt modelId="{E725940E-B01E-41D7-AD92-0AB18639397F}" type="parTrans" cxnId="{9B178A19-E5FF-49DC-8B15-2D4D7B4FE788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20E15A-DE46-4A0A-8081-B1165AF7592A}" type="sibTrans" cxnId="{9B178A19-E5FF-49DC-8B15-2D4D7B4FE788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9D6F4A-9A00-46DA-8767-7C7B3520A78A}" type="pres">
      <dgm:prSet presAssocID="{132C8852-0E77-457C-90B0-35583055B944}" presName="linear" presStyleCnt="0">
        <dgm:presLayoutVars>
          <dgm:animLvl val="lvl"/>
          <dgm:resizeHandles val="exact"/>
        </dgm:presLayoutVars>
      </dgm:prSet>
      <dgm:spPr/>
    </dgm:pt>
    <dgm:pt modelId="{710C4DA9-A613-47FE-8FF7-CA4839CE9006}" type="pres">
      <dgm:prSet presAssocID="{EDA5D8FD-C266-4FBE-8984-1E35D842F358}" presName="parentText" presStyleLbl="node1" presStyleIdx="0" presStyleCnt="5" custLinFactNeighborY="-13793">
        <dgm:presLayoutVars>
          <dgm:chMax val="0"/>
          <dgm:bulletEnabled val="1"/>
        </dgm:presLayoutVars>
      </dgm:prSet>
      <dgm:spPr>
        <a:xfrm>
          <a:off x="0" y="6266"/>
          <a:ext cx="8337186" cy="455715"/>
        </a:xfrm>
        <a:prstGeom prst="roundRect">
          <a:avLst/>
        </a:prstGeom>
      </dgm:spPr>
    </dgm:pt>
    <dgm:pt modelId="{D87D81D0-E043-4F9E-8F5C-2C7C56898340}" type="pres">
      <dgm:prSet presAssocID="{EDA5D8FD-C266-4FBE-8984-1E35D842F358}" presName="childText" presStyleLbl="revTx" presStyleIdx="0" presStyleCnt="5">
        <dgm:presLayoutVars>
          <dgm:bulletEnabled val="1"/>
        </dgm:presLayoutVars>
      </dgm:prSet>
      <dgm:spPr/>
    </dgm:pt>
    <dgm:pt modelId="{039649DA-FC6C-49EC-B17D-4D6E253FE91B}" type="pres">
      <dgm:prSet presAssocID="{AA737A25-C0BB-403B-A65C-38E7FC629A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3D517A-1386-4CD9-8467-6FB735DF5C07}" type="pres">
      <dgm:prSet presAssocID="{AA737A25-C0BB-403B-A65C-38E7FC629ACD}" presName="childText" presStyleLbl="revTx" presStyleIdx="1" presStyleCnt="5">
        <dgm:presLayoutVars>
          <dgm:bulletEnabled val="1"/>
        </dgm:presLayoutVars>
      </dgm:prSet>
      <dgm:spPr/>
    </dgm:pt>
    <dgm:pt modelId="{907FD660-195F-473D-8083-7DC8BADEC236}" type="pres">
      <dgm:prSet presAssocID="{1C803004-58F4-464E-9DBD-D794FC72A3AE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0" y="1861616"/>
          <a:ext cx="8337186" cy="455715"/>
        </a:xfrm>
        <a:prstGeom prst="roundRect">
          <a:avLst/>
        </a:prstGeom>
      </dgm:spPr>
    </dgm:pt>
    <dgm:pt modelId="{CC9F01AE-062D-4CDF-A19E-5F255FF5C53A}" type="pres">
      <dgm:prSet presAssocID="{1C803004-58F4-464E-9DBD-D794FC72A3AE}" presName="childText" presStyleLbl="revTx" presStyleIdx="2" presStyleCnt="5">
        <dgm:presLayoutVars>
          <dgm:bulletEnabled val="1"/>
        </dgm:presLayoutVars>
      </dgm:prSet>
      <dgm:spPr/>
    </dgm:pt>
    <dgm:pt modelId="{67F43D2E-CD09-4A53-810B-890B3B37A4E6}" type="pres">
      <dgm:prSet presAssocID="{A8ADE559-26F4-4786-BF57-D046E310C41B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0" y="2789291"/>
          <a:ext cx="8337186" cy="455715"/>
        </a:xfrm>
        <a:prstGeom prst="roundRect">
          <a:avLst/>
        </a:prstGeom>
      </dgm:spPr>
    </dgm:pt>
    <dgm:pt modelId="{7F7D8BDC-CF47-46EA-A7ED-4475112DB5C1}" type="pres">
      <dgm:prSet presAssocID="{A8ADE559-26F4-4786-BF57-D046E310C41B}" presName="childText" presStyleLbl="revTx" presStyleIdx="3" presStyleCnt="5">
        <dgm:presLayoutVars>
          <dgm:bulletEnabled val="1"/>
        </dgm:presLayoutVars>
      </dgm:prSet>
      <dgm:spPr/>
    </dgm:pt>
    <dgm:pt modelId="{3A30CA11-825C-4F5F-968E-69665FDD6695}" type="pres">
      <dgm:prSet presAssocID="{CF868EA5-99B4-4097-BB80-945A283BFEB1}" presName="parentText" presStyleLbl="node1" presStyleIdx="4" presStyleCnt="5">
        <dgm:presLayoutVars>
          <dgm:chMax val="0"/>
          <dgm:bulletEnabled val="1"/>
        </dgm:presLayoutVars>
      </dgm:prSet>
      <dgm:spPr>
        <a:xfrm>
          <a:off x="0" y="3716966"/>
          <a:ext cx="8337186" cy="455715"/>
        </a:xfrm>
        <a:prstGeom prst="roundRect">
          <a:avLst/>
        </a:prstGeom>
      </dgm:spPr>
    </dgm:pt>
    <dgm:pt modelId="{D52178E5-AB40-4280-8E89-7E02D45006BF}" type="pres">
      <dgm:prSet presAssocID="{CF868EA5-99B4-4097-BB80-945A283BFEB1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B178A19-E5FF-49DC-8B15-2D4D7B4FE788}" srcId="{CF868EA5-99B4-4097-BB80-945A283BFEB1}" destId="{82D86966-A493-46DA-8149-70BCBD54E1FC}" srcOrd="0" destOrd="0" parTransId="{E725940E-B01E-41D7-AD92-0AB18639397F}" sibTransId="{CA20E15A-DE46-4A0A-8081-B1165AF7592A}"/>
    <dgm:cxn modelId="{422FCF1F-E2BD-4A8F-B479-DFBD551B4CEF}" srcId="{132C8852-0E77-457C-90B0-35583055B944}" destId="{CF868EA5-99B4-4097-BB80-945A283BFEB1}" srcOrd="4" destOrd="0" parTransId="{8064EA9A-4B8F-4DDC-9818-C3ECFEF884CE}" sibTransId="{FBAE37E1-5CEE-49BD-B0AA-1745A592CD87}"/>
    <dgm:cxn modelId="{6F70FD38-E598-4688-B974-F366DEB9BCD1}" type="presOf" srcId="{1C803004-58F4-464E-9DBD-D794FC72A3AE}" destId="{907FD660-195F-473D-8083-7DC8BADEC236}" srcOrd="0" destOrd="0" presId="urn:microsoft.com/office/officeart/2005/8/layout/vList2"/>
    <dgm:cxn modelId="{74849B39-4ED5-49F4-A440-414A1F1D46D5}" type="presOf" srcId="{C1B421AC-1362-41B4-B28A-3253CBD4E0F7}" destId="{D03D517A-1386-4CD9-8467-6FB735DF5C07}" srcOrd="0" destOrd="0" presId="urn:microsoft.com/office/officeart/2005/8/layout/vList2"/>
    <dgm:cxn modelId="{A7904442-BAE4-4D8D-9596-2B0C06E74B0E}" srcId="{AA737A25-C0BB-403B-A65C-38E7FC629ACD}" destId="{C1B421AC-1362-41B4-B28A-3253CBD4E0F7}" srcOrd="0" destOrd="0" parTransId="{F933BA23-2AEE-4FAC-ACE1-6B329B8816B3}" sibTransId="{35075479-3438-4F96-838C-561C7D0F4DE1}"/>
    <dgm:cxn modelId="{F49D4E46-7383-4DC0-9450-67B046954028}" srcId="{1C803004-58F4-464E-9DBD-D794FC72A3AE}" destId="{70C9B06D-E56F-494F-A1B1-57591F64A0D1}" srcOrd="0" destOrd="0" parTransId="{8E83BF4D-BA49-4CF2-A199-ED85DF858298}" sibTransId="{EDFE04AE-5482-40ED-AF6E-961B9972100C}"/>
    <dgm:cxn modelId="{EF3E1147-995E-43B3-AF16-9CC9EF475957}" type="presOf" srcId="{70C9B06D-E56F-494F-A1B1-57591F64A0D1}" destId="{CC9F01AE-062D-4CDF-A19E-5F255FF5C53A}" srcOrd="0" destOrd="0" presId="urn:microsoft.com/office/officeart/2005/8/layout/vList2"/>
    <dgm:cxn modelId="{4DAFCE6E-07AD-4CD4-BB66-205457D110CD}" srcId="{EDA5D8FD-C266-4FBE-8984-1E35D842F358}" destId="{C304857A-9914-4F97-B5CD-BDFE9E4328C2}" srcOrd="0" destOrd="0" parTransId="{C953664A-7C5F-4F31-BCAC-D64AC5D11ADB}" sibTransId="{CDD5A4F2-FA90-45B9-959C-483F5ED0175D}"/>
    <dgm:cxn modelId="{00B67E59-2005-4634-8981-D2FBDB761558}" type="presOf" srcId="{4ED4520D-50AC-43AF-939A-DC54650F63B7}" destId="{7F7D8BDC-CF47-46EA-A7ED-4475112DB5C1}" srcOrd="0" destOrd="0" presId="urn:microsoft.com/office/officeart/2005/8/layout/vList2"/>
    <dgm:cxn modelId="{0A14795A-63F9-4C3E-91FF-33711FEC1B77}" type="presOf" srcId="{132C8852-0E77-457C-90B0-35583055B944}" destId="{BA9D6F4A-9A00-46DA-8767-7C7B3520A78A}" srcOrd="0" destOrd="0" presId="urn:microsoft.com/office/officeart/2005/8/layout/vList2"/>
    <dgm:cxn modelId="{1FE8527B-AC06-4B14-93F9-65815AC6C3A5}" type="presOf" srcId="{CF868EA5-99B4-4097-BB80-945A283BFEB1}" destId="{3A30CA11-825C-4F5F-968E-69665FDD6695}" srcOrd="0" destOrd="0" presId="urn:microsoft.com/office/officeart/2005/8/layout/vList2"/>
    <dgm:cxn modelId="{DBB4977B-778A-45B3-90F9-DF8DDD20F0D7}" srcId="{132C8852-0E77-457C-90B0-35583055B944}" destId="{AA737A25-C0BB-403B-A65C-38E7FC629ACD}" srcOrd="1" destOrd="0" parTransId="{A1ED59AA-66BC-485B-B5B3-597C71D652B5}" sibTransId="{520551DA-F2D7-46A4-BD65-9A66958B1590}"/>
    <dgm:cxn modelId="{DC3C2287-6362-4AF9-8FA3-420A14B1FA0E}" type="presOf" srcId="{EDA5D8FD-C266-4FBE-8984-1E35D842F358}" destId="{710C4DA9-A613-47FE-8FF7-CA4839CE9006}" srcOrd="0" destOrd="0" presId="urn:microsoft.com/office/officeart/2005/8/layout/vList2"/>
    <dgm:cxn modelId="{309E9C88-D0C8-43D9-BEC2-7DCFDCB0A468}" srcId="{132C8852-0E77-457C-90B0-35583055B944}" destId="{EDA5D8FD-C266-4FBE-8984-1E35D842F358}" srcOrd="0" destOrd="0" parTransId="{4A71FDA2-31F0-441A-9DEA-E2A27B693796}" sibTransId="{2BDCB414-2EF1-4425-9C5A-1CE1B707CD66}"/>
    <dgm:cxn modelId="{88C6E98B-EFC6-4AB5-9A78-3AD659291AA6}" srcId="{A8ADE559-26F4-4786-BF57-D046E310C41B}" destId="{4ED4520D-50AC-43AF-939A-DC54650F63B7}" srcOrd="0" destOrd="0" parTransId="{19338C68-6001-4F02-9279-1DBD4DCFAE43}" sibTransId="{E373C2D4-B358-4F99-B2D2-9A5D6EEDFD0E}"/>
    <dgm:cxn modelId="{1265CBB1-0192-45C9-92D3-70853346D168}" type="presOf" srcId="{AA737A25-C0BB-403B-A65C-38E7FC629ACD}" destId="{039649DA-FC6C-49EC-B17D-4D6E253FE91B}" srcOrd="0" destOrd="0" presId="urn:microsoft.com/office/officeart/2005/8/layout/vList2"/>
    <dgm:cxn modelId="{DA7576BA-BA2E-4D40-9429-59EF0683430C}" type="presOf" srcId="{C304857A-9914-4F97-B5CD-BDFE9E4328C2}" destId="{D87D81D0-E043-4F9E-8F5C-2C7C56898340}" srcOrd="0" destOrd="0" presId="urn:microsoft.com/office/officeart/2005/8/layout/vList2"/>
    <dgm:cxn modelId="{13AF31C9-BFEB-4CF5-B082-FAE0EE33EBD1}" type="presOf" srcId="{A8ADE559-26F4-4786-BF57-D046E310C41B}" destId="{67F43D2E-CD09-4A53-810B-890B3B37A4E6}" srcOrd="0" destOrd="0" presId="urn:microsoft.com/office/officeart/2005/8/layout/vList2"/>
    <dgm:cxn modelId="{F7E332C9-DC89-415E-AECB-6C96695BAA0F}" srcId="{132C8852-0E77-457C-90B0-35583055B944}" destId="{A8ADE559-26F4-4786-BF57-D046E310C41B}" srcOrd="3" destOrd="0" parTransId="{EB7D7F40-1512-4024-BF38-9B2B1EC1E4A6}" sibTransId="{D6D7E10B-5BFE-4CDA-9296-9FF476DBE675}"/>
    <dgm:cxn modelId="{A78B1EEA-DAC6-4C53-A475-BB60D41E6D94}" srcId="{132C8852-0E77-457C-90B0-35583055B944}" destId="{1C803004-58F4-464E-9DBD-D794FC72A3AE}" srcOrd="2" destOrd="0" parTransId="{69EBC4CD-C770-4A61-BD63-F668CF50BA48}" sibTransId="{07E3BC55-2F48-4536-9FC8-6CA7ED220782}"/>
    <dgm:cxn modelId="{22EAC3F0-C6E8-47A8-B69D-7256F9A665C5}" type="presOf" srcId="{82D86966-A493-46DA-8149-70BCBD54E1FC}" destId="{D52178E5-AB40-4280-8E89-7E02D45006BF}" srcOrd="0" destOrd="0" presId="urn:microsoft.com/office/officeart/2005/8/layout/vList2"/>
    <dgm:cxn modelId="{DDC22DF2-8B08-4B3B-AEDC-5551D73AED12}" type="presParOf" srcId="{BA9D6F4A-9A00-46DA-8767-7C7B3520A78A}" destId="{710C4DA9-A613-47FE-8FF7-CA4839CE9006}" srcOrd="0" destOrd="0" presId="urn:microsoft.com/office/officeart/2005/8/layout/vList2"/>
    <dgm:cxn modelId="{D4A03E2F-9BEE-4F4A-9BF7-15E12A03B97B}" type="presParOf" srcId="{BA9D6F4A-9A00-46DA-8767-7C7B3520A78A}" destId="{D87D81D0-E043-4F9E-8F5C-2C7C56898340}" srcOrd="1" destOrd="0" presId="urn:microsoft.com/office/officeart/2005/8/layout/vList2"/>
    <dgm:cxn modelId="{4F959BCF-60FF-46B6-950C-FE573CA80EE7}" type="presParOf" srcId="{BA9D6F4A-9A00-46DA-8767-7C7B3520A78A}" destId="{039649DA-FC6C-49EC-B17D-4D6E253FE91B}" srcOrd="2" destOrd="0" presId="urn:microsoft.com/office/officeart/2005/8/layout/vList2"/>
    <dgm:cxn modelId="{5B0BD0E2-04F9-44D8-866C-F008E09B24F5}" type="presParOf" srcId="{BA9D6F4A-9A00-46DA-8767-7C7B3520A78A}" destId="{D03D517A-1386-4CD9-8467-6FB735DF5C07}" srcOrd="3" destOrd="0" presId="urn:microsoft.com/office/officeart/2005/8/layout/vList2"/>
    <dgm:cxn modelId="{AFEC88EF-1549-4179-A6A4-98723C6214A9}" type="presParOf" srcId="{BA9D6F4A-9A00-46DA-8767-7C7B3520A78A}" destId="{907FD660-195F-473D-8083-7DC8BADEC236}" srcOrd="4" destOrd="0" presId="urn:microsoft.com/office/officeart/2005/8/layout/vList2"/>
    <dgm:cxn modelId="{B31A7677-D805-46F8-9B49-BDDA94976C68}" type="presParOf" srcId="{BA9D6F4A-9A00-46DA-8767-7C7B3520A78A}" destId="{CC9F01AE-062D-4CDF-A19E-5F255FF5C53A}" srcOrd="5" destOrd="0" presId="urn:microsoft.com/office/officeart/2005/8/layout/vList2"/>
    <dgm:cxn modelId="{E44A9B5D-E9D9-4556-B3C9-25442A1E127C}" type="presParOf" srcId="{BA9D6F4A-9A00-46DA-8767-7C7B3520A78A}" destId="{67F43D2E-CD09-4A53-810B-890B3B37A4E6}" srcOrd="6" destOrd="0" presId="urn:microsoft.com/office/officeart/2005/8/layout/vList2"/>
    <dgm:cxn modelId="{0CEAD2F6-EEB2-46DC-A70D-CC9D1DDB9DF7}" type="presParOf" srcId="{BA9D6F4A-9A00-46DA-8767-7C7B3520A78A}" destId="{7F7D8BDC-CF47-46EA-A7ED-4475112DB5C1}" srcOrd="7" destOrd="0" presId="urn:microsoft.com/office/officeart/2005/8/layout/vList2"/>
    <dgm:cxn modelId="{6C5882E3-3609-41C9-B4E0-39972D452770}" type="presParOf" srcId="{BA9D6F4A-9A00-46DA-8767-7C7B3520A78A}" destId="{3A30CA11-825C-4F5F-968E-69665FDD6695}" srcOrd="8" destOrd="0" presId="urn:microsoft.com/office/officeart/2005/8/layout/vList2"/>
    <dgm:cxn modelId="{FE5C7453-23ED-4BA5-B37F-C8562956C78F}" type="presParOf" srcId="{BA9D6F4A-9A00-46DA-8767-7C7B3520A78A}" destId="{D52178E5-AB40-4280-8E89-7E02D45006B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AB162-8BDD-4D84-8CD7-19ACEBC85314}">
      <dsp:nvSpPr>
        <dsp:cNvPr id="0" name=""/>
        <dsp:cNvSpPr/>
      </dsp:nvSpPr>
      <dsp:spPr>
        <a:xfrm>
          <a:off x="0" y="210202"/>
          <a:ext cx="83175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74E565-6899-4CF4-8246-2F8F81F3B98B}">
      <dsp:nvSpPr>
        <dsp:cNvPr id="0" name=""/>
        <dsp:cNvSpPr/>
      </dsp:nvSpPr>
      <dsp:spPr>
        <a:xfrm>
          <a:off x="415876" y="3562"/>
          <a:ext cx="7174720" cy="413280"/>
        </a:xfrm>
        <a:prstGeom prst="roundRect">
          <a:avLst/>
        </a:prstGeom>
        <a:solidFill>
          <a:srgbClr val="764408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068" tIns="0" rIns="22006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Оперативный учет движения отходов «на местах»</a:t>
          </a:r>
        </a:p>
      </dsp:txBody>
      <dsp:txXfrm>
        <a:off x="436051" y="23737"/>
        <a:ext cx="7134370" cy="372930"/>
      </dsp:txXfrm>
    </dsp:sp>
    <dsp:sp modelId="{CB8B96E1-396B-405F-90C7-E8194FE7E713}">
      <dsp:nvSpPr>
        <dsp:cNvPr id="0" name=""/>
        <dsp:cNvSpPr/>
      </dsp:nvSpPr>
      <dsp:spPr>
        <a:xfrm>
          <a:off x="0" y="845242"/>
          <a:ext cx="83175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115507"/>
              <a:satOff val="-537"/>
              <a:lumOff val="126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BFDF12-F092-4723-8434-3A9FA21E3C43}">
      <dsp:nvSpPr>
        <dsp:cNvPr id="0" name=""/>
        <dsp:cNvSpPr/>
      </dsp:nvSpPr>
      <dsp:spPr>
        <a:xfrm>
          <a:off x="425295" y="638602"/>
          <a:ext cx="7174720" cy="413280"/>
        </a:xfrm>
        <a:prstGeom prst="roundRect">
          <a:avLst/>
        </a:prstGeom>
        <a:solidFill>
          <a:srgbClr val="854D09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068" tIns="0" rIns="22006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Администрирование модуля пользователями Управления</a:t>
          </a:r>
        </a:p>
      </dsp:txBody>
      <dsp:txXfrm>
        <a:off x="445470" y="658777"/>
        <a:ext cx="7134370" cy="372930"/>
      </dsp:txXfrm>
    </dsp:sp>
    <dsp:sp modelId="{DFF66041-C20B-4B77-828C-8F2212CF588A}">
      <dsp:nvSpPr>
        <dsp:cNvPr id="0" name=""/>
        <dsp:cNvSpPr/>
      </dsp:nvSpPr>
      <dsp:spPr>
        <a:xfrm>
          <a:off x="0" y="1480282"/>
          <a:ext cx="83175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231014"/>
              <a:satOff val="-1074"/>
              <a:lumOff val="253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2CCF25-508A-4488-A79A-8A557A26A490}">
      <dsp:nvSpPr>
        <dsp:cNvPr id="0" name=""/>
        <dsp:cNvSpPr/>
      </dsp:nvSpPr>
      <dsp:spPr>
        <a:xfrm>
          <a:off x="415876" y="1273643"/>
          <a:ext cx="7174720" cy="413280"/>
        </a:xfrm>
        <a:prstGeom prst="roundRect">
          <a:avLst/>
        </a:prstGeom>
        <a:solidFill>
          <a:srgbClr val="F3A447">
            <a:lumMod val="50000"/>
          </a:srgbClr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068" tIns="0" rIns="22006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Разграничение прав доступа рядовым сотрудникам</a:t>
          </a:r>
          <a:endParaRPr lang="ru-RU" sz="1500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6051" y="1293818"/>
        <a:ext cx="7134370" cy="372930"/>
      </dsp:txXfrm>
    </dsp:sp>
    <dsp:sp modelId="{D52B03AE-EE95-46E4-AA4D-39947F502530}">
      <dsp:nvSpPr>
        <dsp:cNvPr id="0" name=""/>
        <dsp:cNvSpPr/>
      </dsp:nvSpPr>
      <dsp:spPr>
        <a:xfrm>
          <a:off x="0" y="2115323"/>
          <a:ext cx="83175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346522"/>
              <a:satOff val="-1611"/>
              <a:lumOff val="380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379304-9674-43F9-BD4A-44B5F2270F63}">
      <dsp:nvSpPr>
        <dsp:cNvPr id="0" name=""/>
        <dsp:cNvSpPr/>
      </dsp:nvSpPr>
      <dsp:spPr>
        <a:xfrm>
          <a:off x="407342" y="1908683"/>
          <a:ext cx="7174720" cy="413280"/>
        </a:xfrm>
        <a:prstGeom prst="roundRect">
          <a:avLst/>
        </a:prstGeom>
        <a:solidFill>
          <a:srgbClr val="AE640A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068" tIns="0" rIns="22006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сроков накопления отходов</a:t>
          </a:r>
        </a:p>
      </dsp:txBody>
      <dsp:txXfrm>
        <a:off x="427517" y="1928858"/>
        <a:ext cx="7134370" cy="372930"/>
      </dsp:txXfrm>
    </dsp:sp>
    <dsp:sp modelId="{889DE0D2-8631-4E96-BBC2-51F008FD93D6}">
      <dsp:nvSpPr>
        <dsp:cNvPr id="0" name=""/>
        <dsp:cNvSpPr/>
      </dsp:nvSpPr>
      <dsp:spPr>
        <a:xfrm>
          <a:off x="0" y="2750363"/>
          <a:ext cx="83175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346522"/>
              <a:satOff val="-1611"/>
              <a:lumOff val="380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1AF64B-4AC2-488B-9663-40DAFF40E993}">
      <dsp:nvSpPr>
        <dsp:cNvPr id="0" name=""/>
        <dsp:cNvSpPr/>
      </dsp:nvSpPr>
      <dsp:spPr>
        <a:xfrm>
          <a:off x="407342" y="2543723"/>
          <a:ext cx="7174720" cy="413280"/>
        </a:xfrm>
        <a:prstGeom prst="roundRect">
          <a:avLst/>
        </a:prstGeom>
        <a:solidFill>
          <a:srgbClr val="F3A447">
            <a:lumMod val="50000"/>
          </a:srgbClr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068" tIns="0" rIns="22006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Отслеживание остатков нормативов образования отходов</a:t>
          </a:r>
          <a:endParaRPr lang="ru-RU" sz="1500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7517" y="2563898"/>
        <a:ext cx="7134370" cy="372930"/>
      </dsp:txXfrm>
    </dsp:sp>
    <dsp:sp modelId="{CE7FC860-9D7D-4CE0-9032-53BF6E888DEF}">
      <dsp:nvSpPr>
        <dsp:cNvPr id="0" name=""/>
        <dsp:cNvSpPr/>
      </dsp:nvSpPr>
      <dsp:spPr>
        <a:xfrm>
          <a:off x="0" y="3385403"/>
          <a:ext cx="83175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231014"/>
              <a:satOff val="-1074"/>
              <a:lumOff val="253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1DCF5-4EBF-4398-AAAE-6A6AD015889D}">
      <dsp:nvSpPr>
        <dsp:cNvPr id="0" name=""/>
        <dsp:cNvSpPr/>
      </dsp:nvSpPr>
      <dsp:spPr>
        <a:xfrm>
          <a:off x="407342" y="3178763"/>
          <a:ext cx="7174720" cy="413280"/>
        </a:xfrm>
        <a:prstGeom prst="roundRect">
          <a:avLst/>
        </a:prstGeom>
        <a:solidFill>
          <a:srgbClr val="854D09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068" tIns="0" rIns="22006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Формирование акта о передаче-приемке отходов</a:t>
          </a:r>
        </a:p>
      </dsp:txBody>
      <dsp:txXfrm>
        <a:off x="427517" y="3198938"/>
        <a:ext cx="7134370" cy="372930"/>
      </dsp:txXfrm>
    </dsp:sp>
    <dsp:sp modelId="{DAC4F733-6E35-4CC0-BA82-18A950B1699A}">
      <dsp:nvSpPr>
        <dsp:cNvPr id="0" name=""/>
        <dsp:cNvSpPr/>
      </dsp:nvSpPr>
      <dsp:spPr>
        <a:xfrm>
          <a:off x="0" y="4020443"/>
          <a:ext cx="83175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115507"/>
              <a:satOff val="-537"/>
              <a:lumOff val="126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6A97A4-8BF2-4780-9A5E-48C0B85196E4}">
      <dsp:nvSpPr>
        <dsp:cNvPr id="0" name=""/>
        <dsp:cNvSpPr/>
      </dsp:nvSpPr>
      <dsp:spPr>
        <a:xfrm>
          <a:off x="395244" y="3813803"/>
          <a:ext cx="7199988" cy="413280"/>
        </a:xfrm>
        <a:prstGeom prst="roundRect">
          <a:avLst/>
        </a:prstGeom>
        <a:solidFill>
          <a:srgbClr val="764408"/>
        </a:solidFill>
        <a:ln>
          <a:solidFill>
            <a:srgbClr val="693D0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068" tIns="0" rIns="22006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Минимизация ошибок при ведении первичного учета</a:t>
          </a:r>
          <a:endParaRPr lang="ru-RU" sz="1500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5419" y="3833978"/>
        <a:ext cx="7159638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4DA9-A613-47FE-8FF7-CA4839CE9006}">
      <dsp:nvSpPr>
        <dsp:cNvPr id="0" name=""/>
        <dsp:cNvSpPr/>
      </dsp:nvSpPr>
      <dsp:spPr>
        <a:xfrm>
          <a:off x="0" y="0"/>
          <a:ext cx="8337186" cy="455715"/>
        </a:xfrm>
        <a:prstGeom prst="roundRect">
          <a:avLst/>
        </a:prstGeom>
        <a:solidFill>
          <a:srgbClr val="E6DBA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l" defTabSz="8445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Рабочий справочник отходов</a:t>
          </a:r>
        </a:p>
      </dsp:txBody>
      <dsp:txXfrm>
        <a:off x="22246" y="22246"/>
        <a:ext cx="8292694" cy="411223"/>
      </dsp:txXfrm>
    </dsp:sp>
    <dsp:sp modelId="{D87D81D0-E043-4F9E-8F5C-2C7C56898340}">
      <dsp:nvSpPr>
        <dsp:cNvPr id="0" name=""/>
        <dsp:cNvSpPr/>
      </dsp:nvSpPr>
      <dsp:spPr>
        <a:xfrm>
          <a:off x="0" y="461981"/>
          <a:ext cx="8337186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Представляет собой перечень отходов, обращение с которыми осуществляется на предприятии</a:t>
          </a:r>
        </a:p>
      </dsp:txBody>
      <dsp:txXfrm>
        <a:off x="0" y="461981"/>
        <a:ext cx="8337186" cy="471960"/>
      </dsp:txXfrm>
    </dsp:sp>
    <dsp:sp modelId="{039649DA-FC6C-49EC-B17D-4D6E253FE91B}">
      <dsp:nvSpPr>
        <dsp:cNvPr id="0" name=""/>
        <dsp:cNvSpPr/>
      </dsp:nvSpPr>
      <dsp:spPr>
        <a:xfrm>
          <a:off x="0" y="933941"/>
          <a:ext cx="8337186" cy="455715"/>
        </a:xfrm>
        <a:prstGeom prst="roundRect">
          <a:avLst/>
        </a:prstGeom>
        <a:gradFill rotWithShape="0">
          <a:gsLst>
            <a:gs pos="0">
              <a:srgbClr val="737253"/>
            </a:gs>
            <a:gs pos="81000">
              <a:srgbClr val="737253"/>
            </a:gs>
            <a:gs pos="100000">
              <a:srgbClr val="73725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Справочник кратких наименований отходов</a:t>
          </a:r>
        </a:p>
      </dsp:txBody>
      <dsp:txXfrm>
        <a:off x="22246" y="956187"/>
        <a:ext cx="8292694" cy="411223"/>
      </dsp:txXfrm>
    </dsp:sp>
    <dsp:sp modelId="{D03D517A-1386-4CD9-8467-6FB735DF5C07}">
      <dsp:nvSpPr>
        <dsp:cNvPr id="0" name=""/>
        <dsp:cNvSpPr/>
      </dsp:nvSpPr>
      <dsp:spPr>
        <a:xfrm>
          <a:off x="0" y="1389656"/>
          <a:ext cx="8337186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Предназначен для занесения кратких, понятных рядовому пользователю, наименований отходов для упрощения ведения учета</a:t>
          </a:r>
        </a:p>
      </dsp:txBody>
      <dsp:txXfrm>
        <a:off x="0" y="1389656"/>
        <a:ext cx="8337186" cy="471960"/>
      </dsp:txXfrm>
    </dsp:sp>
    <dsp:sp modelId="{907FD660-195F-473D-8083-7DC8BADEC236}">
      <dsp:nvSpPr>
        <dsp:cNvPr id="0" name=""/>
        <dsp:cNvSpPr/>
      </dsp:nvSpPr>
      <dsp:spPr>
        <a:xfrm>
          <a:off x="0" y="1861616"/>
          <a:ext cx="8337186" cy="455715"/>
        </a:xfrm>
        <a:prstGeom prst="roundRect">
          <a:avLst/>
        </a:prstGeom>
        <a:solidFill>
          <a:srgbClr val="E6DBA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l" defTabSz="8445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Список пользователей</a:t>
          </a:r>
        </a:p>
      </dsp:txBody>
      <dsp:txXfrm>
        <a:off x="22246" y="1883862"/>
        <a:ext cx="8292694" cy="411223"/>
      </dsp:txXfrm>
    </dsp:sp>
    <dsp:sp modelId="{CC9F01AE-062D-4CDF-A19E-5F255FF5C53A}">
      <dsp:nvSpPr>
        <dsp:cNvPr id="0" name=""/>
        <dsp:cNvSpPr/>
      </dsp:nvSpPr>
      <dsp:spPr>
        <a:xfrm>
          <a:off x="0" y="2317331"/>
          <a:ext cx="8337186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Позволяет дать доступ рядовым пользователям только к конкретным подразделениям (цехам) объекта</a:t>
          </a:r>
        </a:p>
      </dsp:txBody>
      <dsp:txXfrm>
        <a:off x="0" y="2317331"/>
        <a:ext cx="8337186" cy="471960"/>
      </dsp:txXfrm>
    </dsp:sp>
    <dsp:sp modelId="{67F43D2E-CD09-4A53-810B-890B3B37A4E6}">
      <dsp:nvSpPr>
        <dsp:cNvPr id="0" name=""/>
        <dsp:cNvSpPr/>
      </dsp:nvSpPr>
      <dsp:spPr>
        <a:xfrm>
          <a:off x="0" y="2789291"/>
          <a:ext cx="8337186" cy="455715"/>
        </a:xfrm>
        <a:prstGeom prst="roundRect">
          <a:avLst/>
        </a:prstGeom>
        <a:gradFill rotWithShape="0">
          <a:gsLst>
            <a:gs pos="0">
              <a:srgbClr val="737253"/>
            </a:gs>
            <a:gs pos="81000">
              <a:srgbClr val="737253"/>
            </a:gs>
            <a:gs pos="100000">
              <a:srgbClr val="73725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Перечень отходов по подразделениям</a:t>
          </a:r>
        </a:p>
      </dsp:txBody>
      <dsp:txXfrm>
        <a:off x="22246" y="2811537"/>
        <a:ext cx="8292694" cy="411223"/>
      </dsp:txXfrm>
    </dsp:sp>
    <dsp:sp modelId="{7F7D8BDC-CF47-46EA-A7ED-4475112DB5C1}">
      <dsp:nvSpPr>
        <dsp:cNvPr id="0" name=""/>
        <dsp:cNvSpPr/>
      </dsp:nvSpPr>
      <dsp:spPr>
        <a:xfrm>
          <a:off x="0" y="3245006"/>
          <a:ext cx="8337186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Необходим для формирования списка отходов каждого подразделения и указания возможных типов операций по каждому отходу в подразделении </a:t>
          </a:r>
        </a:p>
      </dsp:txBody>
      <dsp:txXfrm>
        <a:off x="0" y="3245006"/>
        <a:ext cx="8337186" cy="471960"/>
      </dsp:txXfrm>
    </dsp:sp>
    <dsp:sp modelId="{3A30CA11-825C-4F5F-968E-69665FDD6695}">
      <dsp:nvSpPr>
        <dsp:cNvPr id="0" name=""/>
        <dsp:cNvSpPr/>
      </dsp:nvSpPr>
      <dsp:spPr>
        <a:xfrm>
          <a:off x="0" y="3716966"/>
          <a:ext cx="8337186" cy="455715"/>
        </a:xfrm>
        <a:prstGeom prst="roundRect">
          <a:avLst/>
        </a:prstGeom>
        <a:solidFill>
          <a:srgbClr val="E6DBA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72390" tIns="72390" rIns="72390" bIns="723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l" defTabSz="8445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Договоры на поставку/получение отходов</a:t>
          </a:r>
        </a:p>
      </dsp:txBody>
      <dsp:txXfrm>
        <a:off x="22246" y="3739212"/>
        <a:ext cx="8292694" cy="411223"/>
      </dsp:txXfrm>
    </dsp:sp>
    <dsp:sp modelId="{D52178E5-AB40-4280-8E89-7E02D45006BF}">
      <dsp:nvSpPr>
        <dsp:cNvPr id="0" name=""/>
        <dsp:cNvSpPr/>
      </dsp:nvSpPr>
      <dsp:spPr>
        <a:xfrm>
          <a:off x="0" y="4172681"/>
          <a:ext cx="8337186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Является базой данных договоров, на основании которых осуществляется деятельность по обращению с отходами между предприятием и сторонними контрагентами</a:t>
          </a:r>
        </a:p>
      </dsp:txBody>
      <dsp:txXfrm>
        <a:off x="0" y="4172681"/>
        <a:ext cx="8337186" cy="68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6A60800-4434-4382-8F2E-5FF2E5509D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F26740-6A68-4F79-8834-9901F3F880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0C4E8A-FAD9-4215-963D-67A5A16D3DD3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76F6FB3-84AE-4BA3-B0E0-9D9BA7E70C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6B5B682-2962-45F7-99B5-976DFFCA8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88ACC8-5E91-45D0-A83D-29252CB804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102091-3F1E-40B0-A122-00E56CA4C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372118-F355-4DC2-A441-4A386526FC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72118-F355-4DC2-A441-4A386526FC1C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358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72118-F355-4DC2-A441-4A386526FC1C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18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72118-F355-4DC2-A441-4A386526FC1C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83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72118-F355-4DC2-A441-4A386526FC1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24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72118-F355-4DC2-A441-4A386526FC1C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790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72118-F355-4DC2-A441-4A386526FC1C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61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72118-F355-4DC2-A441-4A386526FC1C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438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72118-F355-4DC2-A441-4A386526FC1C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91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510924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5CF52F6-DC26-416A-9D30-57E4D9E90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20F8-CC23-4525-86C6-E9A1E9BF1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27233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2CE446D-40E3-49B6-B3CA-B912CC27A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A112-0E8B-41E0-A405-A90269A74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88394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FDD829F-78EF-4A8E-BE98-453019F2B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5013-09E4-46F5-B8F8-910D4F485E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99684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2D191D4-BD52-4456-A160-DF9B8DDC8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40-C52F-48B7-991A-DA03DAFF3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08629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7A899CE-EF85-49A7-9F83-3955072D0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4FF-1A6D-4C04-998F-3DCECA9275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20394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9DB1C3D-EF19-450A-AE37-85F6B74B6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1772-2BB3-4958-BF78-ABB44D16D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88903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9BD39E2A-3A28-4B3C-AC94-CF6543342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CF1-ACC9-4F75-A496-9D5AEEA3E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64647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F4AB970-48ED-4CAB-BDB3-8654FE0F2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A20C-1395-48C6-9B63-4C998DF15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91249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23C7450-146F-4F7E-80F7-26BED623B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A765-6E47-4309-9EB8-825866155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39942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C010274-52B6-4D8F-AC7A-A8CED12B1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9B90-727B-40E6-AF05-562EBA6FE7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3244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42A2D-7FEF-4490-9CE1-B8D4BADA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978D11B-88A6-4F94-A6B7-D07A0703B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90E4F-57DC-4B4A-8CCA-ECF4DCC39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26262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C371A3-5CD9-40CB-B2FD-775DB494C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anose="05000000000000000000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co@komeco.ru" TargetMode="External"/><Relationship Id="rId2" Type="http://schemas.openxmlformats.org/officeDocument/2006/relationships/hyperlink" Target="http://www.komec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emf"/><Relationship Id="rId10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330A40-B1A4-4D78-914E-DE46EDBD8A8E}"/>
              </a:ext>
            </a:extLst>
          </p:cNvPr>
          <p:cNvSpPr txBox="1"/>
          <p:nvPr/>
        </p:nvSpPr>
        <p:spPr>
          <a:xfrm>
            <a:off x="723900" y="1477963"/>
            <a:ext cx="7423150" cy="892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626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Дополнительные модули </a:t>
            </a:r>
          </a:p>
          <a:p>
            <a:pPr eaLnBrk="1" hangingPunct="1"/>
            <a:r>
              <a:rPr lang="ru-RU" altLang="ru-RU" sz="2600" b="1" dirty="0">
                <a:solidFill>
                  <a:srgbClr val="626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ПП «ЭкоСфера-ПРЕДПРИЯТИЕ»</a:t>
            </a:r>
          </a:p>
        </p:txBody>
      </p:sp>
      <p:grpSp>
        <p:nvGrpSpPr>
          <p:cNvPr id="4099" name="Группа 13">
            <a:extLst>
              <a:ext uri="{FF2B5EF4-FFF2-40B4-BE49-F238E27FC236}">
                <a16:creationId xmlns:a16="http://schemas.microsoft.com/office/drawing/2014/main" id="{A563EC9C-FFD1-4C28-972E-4FF65A387F3E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2398713"/>
            <a:ext cx="7091363" cy="90487"/>
            <a:chOff x="1570892" y="1894894"/>
            <a:chExt cx="7092462" cy="90703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AFC3FB9-3A23-4E2A-9DE0-E32B86DE0DE3}"/>
                </a:ext>
              </a:extLst>
            </p:cNvPr>
            <p:cNvCxnSpPr/>
            <p:nvPr/>
          </p:nvCxnSpPr>
          <p:spPr>
            <a:xfrm>
              <a:off x="1570892" y="1894894"/>
              <a:ext cx="7092462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BAB6A170-A755-4EB0-9382-D994AF563B4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85597"/>
              <a:ext cx="3302512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18A0BAD-17E2-47C0-97BB-F5936F8D6CCE}"/>
              </a:ext>
            </a:extLst>
          </p:cNvPr>
          <p:cNvSpPr txBox="1"/>
          <p:nvPr/>
        </p:nvSpPr>
        <p:spPr>
          <a:xfrm>
            <a:off x="723900" y="2427289"/>
            <a:ext cx="7423150" cy="1001712"/>
          </a:xfrm>
          <a:prstGeom prst="rect">
            <a:avLst/>
          </a:prstGeom>
          <a:noFill/>
          <a:ln>
            <a:noFill/>
          </a:ln>
          <a:effectLst>
            <a:outerShdw blurRad="50800" dist="63500" dir="18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730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50" indent="-179388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96938" indent="-179388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6325" indent="-2730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335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907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479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051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>
                <a:solidFill>
                  <a:srgbClr val="A35E0A"/>
                </a:solidFill>
                <a:latin typeface="Verdana" panose="020B0604030504040204" pitchFamily="34" charset="0"/>
              </a:rPr>
              <a:t>Учет отходов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2BD1B-3DAC-471E-9D4B-43005FC0C5DD}"/>
              </a:ext>
            </a:extLst>
          </p:cNvPr>
          <p:cNvSpPr txBox="1"/>
          <p:nvPr/>
        </p:nvSpPr>
        <p:spPr>
          <a:xfrm>
            <a:off x="3529013" y="257175"/>
            <a:ext cx="2085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«КомЭко» 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E7897427-EC97-4CF1-9CAF-44190441A7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1D208-5D2C-4BBD-A455-11EB14C9E1CA}" type="slidenum">
              <a:rPr lang="ru-RU" altLang="ru-RU">
                <a:solidFill>
                  <a:srgbClr val="262626"/>
                </a:solidFill>
              </a:rPr>
              <a:pPr/>
              <a:t>10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8416924" cy="477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сроков накопления отходов</a:t>
            </a:r>
          </a:p>
        </p:txBody>
      </p:sp>
      <p:grpSp>
        <p:nvGrpSpPr>
          <p:cNvPr id="8196" name="Группа 17">
            <a:extLst>
              <a:ext uri="{FF2B5EF4-FFF2-40B4-BE49-F238E27FC236}">
                <a16:creationId xmlns:a16="http://schemas.microsoft.com/office/drawing/2014/main" id="{5BCA96B1-7D2D-4316-8CD5-3F74D8B6EC8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B24FCF-18BB-4A4D-A6FF-34816619C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8" y="2573448"/>
            <a:ext cx="4950069" cy="25702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D195B-DD41-47C1-915B-599C92778682}"/>
              </a:ext>
            </a:extLst>
          </p:cNvPr>
          <p:cNvSpPr txBox="1"/>
          <p:nvPr/>
        </p:nvSpPr>
        <p:spPr>
          <a:xfrm>
            <a:off x="346075" y="865480"/>
            <a:ext cx="841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модуле реализована возможность отслеживать сроки накопления отходов во избежание дополнительных платежей при накоплении более 11 месяцев </a:t>
            </a: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EA77CEEA-9EF8-4F3B-8493-12ADC962496F}"/>
              </a:ext>
            </a:extLst>
          </p:cNvPr>
          <p:cNvSpPr/>
          <p:nvPr/>
        </p:nvSpPr>
        <p:spPr>
          <a:xfrm>
            <a:off x="446087" y="1536303"/>
            <a:ext cx="5100471" cy="796875"/>
          </a:xfrm>
          <a:prstGeom prst="wedgeRoundRectCallout">
            <a:avLst>
              <a:gd name="adj1" fmla="val -4981"/>
              <a:gd name="adj2" fmla="val 106669"/>
              <a:gd name="adj3" fmla="val 16667"/>
            </a:avLst>
          </a:prstGeom>
          <a:solidFill>
            <a:srgbClr val="D38B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фильтров для отображения данных по различным подразделениям и объектам, а также по видам отходов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A6F674D5-64D0-4284-B4B9-CEC8F6C44760}"/>
              </a:ext>
            </a:extLst>
          </p:cNvPr>
          <p:cNvSpPr/>
          <p:nvPr/>
        </p:nvSpPr>
        <p:spPr>
          <a:xfrm>
            <a:off x="5737050" y="1712310"/>
            <a:ext cx="3025948" cy="620868"/>
          </a:xfrm>
          <a:prstGeom prst="wedgeRoundRectCallout">
            <a:avLst>
              <a:gd name="adj1" fmla="val -64842"/>
              <a:gd name="adj2" fmla="val 154301"/>
              <a:gd name="adj3" fmla="val 16667"/>
            </a:avLst>
          </a:prstGeom>
          <a:solidFill>
            <a:srgbClr val="747253"/>
          </a:solidFill>
          <a:ln>
            <a:solidFill>
              <a:srgbClr val="76745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на указанную дату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B9C7FB1A-4053-488A-A6F1-75572912925B}"/>
              </a:ext>
            </a:extLst>
          </p:cNvPr>
          <p:cNvSpPr/>
          <p:nvPr/>
        </p:nvSpPr>
        <p:spPr>
          <a:xfrm>
            <a:off x="5737050" y="2968325"/>
            <a:ext cx="3025948" cy="584775"/>
          </a:xfrm>
          <a:prstGeom prst="wedgeRoundRectCallout">
            <a:avLst>
              <a:gd name="adj1" fmla="val -62980"/>
              <a:gd name="adj2" fmla="val -9511"/>
              <a:gd name="adj3" fmla="val 16667"/>
            </a:avLst>
          </a:prstGeom>
          <a:solidFill>
            <a:srgbClr val="D38B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отчета в </a:t>
            </a:r>
            <a:r>
              <a: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формате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Excel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F93F5FE6-1868-4E37-9BEF-DE90D57C0CBC}"/>
              </a:ext>
            </a:extLst>
          </p:cNvPr>
          <p:cNvSpPr/>
          <p:nvPr/>
        </p:nvSpPr>
        <p:spPr>
          <a:xfrm>
            <a:off x="5737050" y="4088936"/>
            <a:ext cx="3025948" cy="1137980"/>
          </a:xfrm>
          <a:prstGeom prst="wedgeRoundRectCallout">
            <a:avLst>
              <a:gd name="adj1" fmla="val -86948"/>
              <a:gd name="adj2" fmla="val -96408"/>
              <a:gd name="adj3" fmla="val 16667"/>
            </a:avLst>
          </a:prstGeom>
          <a:solidFill>
            <a:srgbClr val="747253"/>
          </a:solidFill>
          <a:ln>
            <a:solidFill>
              <a:srgbClr val="76745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Выделение цветовой заливкой превышений срока накопления в 11 месяцев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4D4AAC23-D9CF-4037-A6DD-B787C0F64D0C}"/>
              </a:ext>
            </a:extLst>
          </p:cNvPr>
          <p:cNvSpPr/>
          <p:nvPr/>
        </p:nvSpPr>
        <p:spPr>
          <a:xfrm>
            <a:off x="671434" y="5468745"/>
            <a:ext cx="6715956" cy="763095"/>
          </a:xfrm>
          <a:prstGeom prst="wedgeRoundRectCallout">
            <a:avLst>
              <a:gd name="adj1" fmla="val -514"/>
              <a:gd name="adj2" fmla="val -188192"/>
              <a:gd name="adj3" fmla="val 16667"/>
            </a:avLst>
          </a:prstGeom>
          <a:solidFill>
            <a:srgbClr val="D38B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Отображение количества отхода на объекте временного накопления в разрезе подразделений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99474403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E7897427-EC97-4CF1-9CAF-44190441A7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1D208-5D2C-4BBD-A455-11EB14C9E1CA}" type="slidenum">
              <a:rPr lang="ru-RU" altLang="ru-RU">
                <a:solidFill>
                  <a:srgbClr val="262626"/>
                </a:solidFill>
              </a:rPr>
              <a:pPr/>
              <a:t>11</a:t>
            </a:fld>
            <a:endParaRPr lang="ru-RU" altLang="ru-RU">
              <a:solidFill>
                <a:srgbClr val="262626"/>
              </a:solidFill>
            </a:endParaRPr>
          </a:p>
        </p:txBody>
      </p:sp>
      <p:grpSp>
        <p:nvGrpSpPr>
          <p:cNvPr id="8196" name="Группа 17">
            <a:extLst>
              <a:ext uri="{FF2B5EF4-FFF2-40B4-BE49-F238E27FC236}">
                <a16:creationId xmlns:a16="http://schemas.microsoft.com/office/drawing/2014/main" id="{5BCA96B1-7D2D-4316-8CD5-3F74D8B6EC8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51B7835-039E-4EC7-A0C5-DA898E8B491E}"/>
              </a:ext>
            </a:extLst>
          </p:cNvPr>
          <p:cNvGrpSpPr/>
          <p:nvPr/>
        </p:nvGrpSpPr>
        <p:grpSpPr>
          <a:xfrm>
            <a:off x="265291" y="3718717"/>
            <a:ext cx="8497708" cy="527539"/>
            <a:chOff x="266361" y="4114799"/>
            <a:chExt cx="8497708" cy="527539"/>
          </a:xfrm>
        </p:grpSpPr>
        <p:sp>
          <p:nvSpPr>
            <p:cNvPr id="4" name="Стрелка: пятиугольник 3">
              <a:extLst>
                <a:ext uri="{FF2B5EF4-FFF2-40B4-BE49-F238E27FC236}">
                  <a16:creationId xmlns:a16="http://schemas.microsoft.com/office/drawing/2014/main" id="{14491816-AB8B-47A2-B17A-37E951652FCA}"/>
                </a:ext>
              </a:extLst>
            </p:cNvPr>
            <p:cNvSpPr/>
            <p:nvPr/>
          </p:nvSpPr>
          <p:spPr>
            <a:xfrm>
              <a:off x="447158" y="4114799"/>
              <a:ext cx="8316911" cy="527539"/>
            </a:xfrm>
            <a:prstGeom prst="homePlate">
              <a:avLst/>
            </a:prstGeom>
            <a:solidFill>
              <a:srgbClr val="EE9300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66700" eaLnBrk="1" hangingPunct="1"/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Отслеживание остатка норматива образования по отходам объекта</a:t>
              </a:r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AB4E02AD-081F-473F-B613-91D6B55EB62C}"/>
                </a:ext>
              </a:extLst>
            </p:cNvPr>
            <p:cNvSpPr/>
            <p:nvPr/>
          </p:nvSpPr>
          <p:spPr>
            <a:xfrm rot="13496106">
              <a:off x="266361" y="4201344"/>
              <a:ext cx="357010" cy="354448"/>
            </a:xfrm>
            <a:prstGeom prst="rtTriangle">
              <a:avLst/>
            </a:prstGeom>
            <a:solidFill>
              <a:srgbClr val="B9B9B9"/>
            </a:solidFill>
            <a:ln w="3175">
              <a:solidFill>
                <a:srgbClr val="888888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contourClr>
                <a:srgbClr val="888888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AFEFFF2-FF42-4BB8-9924-E67FFD710CB0}"/>
              </a:ext>
            </a:extLst>
          </p:cNvPr>
          <p:cNvGrpSpPr/>
          <p:nvPr/>
        </p:nvGrpSpPr>
        <p:grpSpPr>
          <a:xfrm>
            <a:off x="265291" y="4428247"/>
            <a:ext cx="8497708" cy="527539"/>
            <a:chOff x="266361" y="4114799"/>
            <a:chExt cx="8497708" cy="527539"/>
          </a:xfrm>
        </p:grpSpPr>
        <p:sp>
          <p:nvSpPr>
            <p:cNvPr id="14" name="Стрелка: пятиугольник 13">
              <a:extLst>
                <a:ext uri="{FF2B5EF4-FFF2-40B4-BE49-F238E27FC236}">
                  <a16:creationId xmlns:a16="http://schemas.microsoft.com/office/drawing/2014/main" id="{2DCFE6CF-328B-4EE3-9977-1DCB8104B579}"/>
                </a:ext>
              </a:extLst>
            </p:cNvPr>
            <p:cNvSpPr/>
            <p:nvPr/>
          </p:nvSpPr>
          <p:spPr>
            <a:xfrm>
              <a:off x="447158" y="4114799"/>
              <a:ext cx="8316911" cy="527539"/>
            </a:xfrm>
            <a:prstGeom prst="homePlate">
              <a:avLst/>
            </a:prstGeom>
            <a:solidFill>
              <a:srgbClr val="D28200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66700" eaLnBrk="1" hangingPunct="1"/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Выделение превышений норматива цветовой заливкой</a:t>
              </a:r>
            </a:p>
          </p:txBody>
        </p:sp>
        <p:sp>
          <p:nvSpPr>
            <p:cNvPr id="15" name="Прямоугольный треугольник 14">
              <a:extLst>
                <a:ext uri="{FF2B5EF4-FFF2-40B4-BE49-F238E27FC236}">
                  <a16:creationId xmlns:a16="http://schemas.microsoft.com/office/drawing/2014/main" id="{D7E67161-EFA7-4708-89D0-B3F43A32B764}"/>
                </a:ext>
              </a:extLst>
            </p:cNvPr>
            <p:cNvSpPr/>
            <p:nvPr/>
          </p:nvSpPr>
          <p:spPr>
            <a:xfrm rot="13496106">
              <a:off x="266361" y="4201344"/>
              <a:ext cx="357010" cy="354448"/>
            </a:xfrm>
            <a:prstGeom prst="rtTriangle">
              <a:avLst/>
            </a:prstGeom>
            <a:solidFill>
              <a:srgbClr val="B0B0B0"/>
            </a:solidFill>
            <a:ln w="3175">
              <a:solidFill>
                <a:srgbClr val="808080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contourClr>
                <a:srgbClr val="888888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D9E7E58-0CD5-47DC-991E-5EA750C8ED6D}"/>
              </a:ext>
            </a:extLst>
          </p:cNvPr>
          <p:cNvGrpSpPr/>
          <p:nvPr/>
        </p:nvGrpSpPr>
        <p:grpSpPr>
          <a:xfrm>
            <a:off x="265291" y="5137777"/>
            <a:ext cx="8497708" cy="527539"/>
            <a:chOff x="266361" y="4114799"/>
            <a:chExt cx="8497708" cy="527539"/>
          </a:xfrm>
        </p:grpSpPr>
        <p:sp>
          <p:nvSpPr>
            <p:cNvPr id="17" name="Стрелка: пятиугольник 16">
              <a:extLst>
                <a:ext uri="{FF2B5EF4-FFF2-40B4-BE49-F238E27FC236}">
                  <a16:creationId xmlns:a16="http://schemas.microsoft.com/office/drawing/2014/main" id="{B97A5A28-E378-4DEB-860A-468134C439C0}"/>
                </a:ext>
              </a:extLst>
            </p:cNvPr>
            <p:cNvSpPr/>
            <p:nvPr/>
          </p:nvSpPr>
          <p:spPr>
            <a:xfrm>
              <a:off x="447158" y="4114799"/>
              <a:ext cx="8316911" cy="527539"/>
            </a:xfrm>
            <a:prstGeom prst="homePlate">
              <a:avLst/>
            </a:prstGeom>
            <a:solidFill>
              <a:srgbClr val="A9620B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66700" eaLnBrk="1" hangingPunct="1"/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Отображение данных с учетом прав доступа к подразделениям предприятия</a:t>
              </a:r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F5CCDBC0-8EA4-4BC8-84C1-60D605921331}"/>
                </a:ext>
              </a:extLst>
            </p:cNvPr>
            <p:cNvSpPr/>
            <p:nvPr/>
          </p:nvSpPr>
          <p:spPr>
            <a:xfrm rot="13496106">
              <a:off x="266361" y="4201344"/>
              <a:ext cx="357010" cy="354448"/>
            </a:xfrm>
            <a:prstGeom prst="rtTriangle">
              <a:avLst/>
            </a:prstGeom>
            <a:solidFill>
              <a:srgbClr val="929292"/>
            </a:solidFill>
            <a:ln w="3175">
              <a:solidFill>
                <a:srgbClr val="888888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contourClr>
                <a:srgbClr val="888888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611B894-97CE-46C1-9804-73ED02CB3D3D}"/>
              </a:ext>
            </a:extLst>
          </p:cNvPr>
          <p:cNvGrpSpPr/>
          <p:nvPr/>
        </p:nvGrpSpPr>
        <p:grpSpPr>
          <a:xfrm>
            <a:off x="265291" y="5847308"/>
            <a:ext cx="8497708" cy="527539"/>
            <a:chOff x="266361" y="4114799"/>
            <a:chExt cx="8497708" cy="527539"/>
          </a:xfrm>
        </p:grpSpPr>
        <p:sp>
          <p:nvSpPr>
            <p:cNvPr id="22" name="Стрелка: пятиугольник 21">
              <a:extLst>
                <a:ext uri="{FF2B5EF4-FFF2-40B4-BE49-F238E27FC236}">
                  <a16:creationId xmlns:a16="http://schemas.microsoft.com/office/drawing/2014/main" id="{6B98DCA5-223E-456E-8E66-518B57CD362F}"/>
                </a:ext>
              </a:extLst>
            </p:cNvPr>
            <p:cNvSpPr/>
            <p:nvPr/>
          </p:nvSpPr>
          <p:spPr>
            <a:xfrm>
              <a:off x="447158" y="4114799"/>
              <a:ext cx="8316911" cy="527539"/>
            </a:xfrm>
            <a:prstGeom prst="homePlate">
              <a:avLst/>
            </a:prstGeom>
            <a:solidFill>
              <a:srgbClr val="9A590A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66700" eaLnBrk="1" hangingPunct="1"/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Формирование отчета в формате 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MS Excel</a:t>
              </a:r>
              <a:endPara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B0A1217B-5982-4A56-B1B3-C266E3A35159}"/>
                </a:ext>
              </a:extLst>
            </p:cNvPr>
            <p:cNvSpPr/>
            <p:nvPr/>
          </p:nvSpPr>
          <p:spPr>
            <a:xfrm rot="13496106">
              <a:off x="266361" y="4201344"/>
              <a:ext cx="357010" cy="354448"/>
            </a:xfrm>
            <a:prstGeom prst="rtTriangle">
              <a:avLst/>
            </a:prstGeom>
            <a:solidFill>
              <a:srgbClr val="808080"/>
            </a:solidFill>
            <a:ln w="3175">
              <a:solidFill>
                <a:srgbClr val="888888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contourClr>
                <a:srgbClr val="888888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56B1F7-1DC8-4617-9DCB-290E92F7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8" y="1057062"/>
            <a:ext cx="3454633" cy="24324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76EA72-1817-43EE-BD34-56B402C8DD5B}"/>
              </a:ext>
            </a:extLst>
          </p:cNvPr>
          <p:cNvSpPr txBox="1"/>
          <p:nvPr/>
        </p:nvSpPr>
        <p:spPr>
          <a:xfrm>
            <a:off x="346075" y="280988"/>
            <a:ext cx="8416924" cy="477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Остаток норматива образования отходов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9D5B74A-2577-4CA0-967A-814DC015A37D}"/>
              </a:ext>
            </a:extLst>
          </p:cNvPr>
          <p:cNvGrpSpPr/>
          <p:nvPr/>
        </p:nvGrpSpPr>
        <p:grpSpPr>
          <a:xfrm>
            <a:off x="4024618" y="1013299"/>
            <a:ext cx="4737577" cy="1170718"/>
            <a:chOff x="4024618" y="1013299"/>
            <a:chExt cx="4737577" cy="1170718"/>
          </a:xfrm>
        </p:grpSpPr>
        <p:sp>
          <p:nvSpPr>
            <p:cNvPr id="29" name="Стрелка: пятиугольник 28">
              <a:extLst>
                <a:ext uri="{FF2B5EF4-FFF2-40B4-BE49-F238E27FC236}">
                  <a16:creationId xmlns:a16="http://schemas.microsoft.com/office/drawing/2014/main" id="{03DC7DE4-C54F-4322-8944-DA676444D8EA}"/>
                </a:ext>
              </a:extLst>
            </p:cNvPr>
            <p:cNvSpPr/>
            <p:nvPr/>
          </p:nvSpPr>
          <p:spPr>
            <a:xfrm>
              <a:off x="4456735" y="1013299"/>
              <a:ext cx="4305460" cy="1170718"/>
            </a:xfrm>
            <a:prstGeom prst="homePlate">
              <a:avLst/>
            </a:prstGeom>
            <a:solidFill>
              <a:srgbClr val="FFC15D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eaLnBrk="1" hangingPunct="1"/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Расчет объемов образования отходов в процентном отношении к нормативу образования</a:t>
              </a:r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id="{88951696-AB73-4916-83A4-D73252CFAE3A}"/>
                </a:ext>
              </a:extLst>
            </p:cNvPr>
            <p:cNvSpPr/>
            <p:nvPr/>
          </p:nvSpPr>
          <p:spPr>
            <a:xfrm rot="13493668">
              <a:off x="4024618" y="1180453"/>
              <a:ext cx="828000" cy="832932"/>
            </a:xfrm>
            <a:prstGeom prst="rtTriangle">
              <a:avLst/>
            </a:prstGeom>
            <a:solidFill>
              <a:srgbClr val="E0E0E0"/>
            </a:solidFill>
            <a:ln w="3175">
              <a:solidFill>
                <a:srgbClr val="888888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contourClr>
                <a:srgbClr val="888888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8721748-9E9A-4503-835F-C50F1B5F96A1}"/>
              </a:ext>
            </a:extLst>
          </p:cNvPr>
          <p:cNvGrpSpPr/>
          <p:nvPr/>
        </p:nvGrpSpPr>
        <p:grpSpPr>
          <a:xfrm>
            <a:off x="4024618" y="2366008"/>
            <a:ext cx="4737577" cy="1170718"/>
            <a:chOff x="4024618" y="1013299"/>
            <a:chExt cx="4737577" cy="1170718"/>
          </a:xfrm>
        </p:grpSpPr>
        <p:sp>
          <p:nvSpPr>
            <p:cNvPr id="35" name="Стрелка: пятиугольник 34">
              <a:extLst>
                <a:ext uri="{FF2B5EF4-FFF2-40B4-BE49-F238E27FC236}">
                  <a16:creationId xmlns:a16="http://schemas.microsoft.com/office/drawing/2014/main" id="{39FE8162-9509-431C-8F9F-F528163E4889}"/>
                </a:ext>
              </a:extLst>
            </p:cNvPr>
            <p:cNvSpPr/>
            <p:nvPr/>
          </p:nvSpPr>
          <p:spPr>
            <a:xfrm>
              <a:off x="4456735" y="1013299"/>
              <a:ext cx="4305460" cy="1170718"/>
            </a:xfrm>
            <a:prstGeom prst="homePlate">
              <a:avLst/>
            </a:prstGeom>
            <a:solidFill>
              <a:srgbClr val="FFA71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1338" eaLnBrk="1" hangingPunct="1"/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Фильтр данных в разрезе вида отхода, класса опасности или по остатку норматива образования</a:t>
              </a:r>
            </a:p>
          </p:txBody>
        </p:sp>
        <p:sp>
          <p:nvSpPr>
            <p:cNvPr id="36" name="Прямоугольный треугольник 35">
              <a:extLst>
                <a:ext uri="{FF2B5EF4-FFF2-40B4-BE49-F238E27FC236}">
                  <a16:creationId xmlns:a16="http://schemas.microsoft.com/office/drawing/2014/main" id="{BE8D81A6-67A8-40F4-A3FE-A705A4DD8F50}"/>
                </a:ext>
              </a:extLst>
            </p:cNvPr>
            <p:cNvSpPr/>
            <p:nvPr/>
          </p:nvSpPr>
          <p:spPr>
            <a:xfrm rot="13493668">
              <a:off x="4024618" y="1180453"/>
              <a:ext cx="828000" cy="832932"/>
            </a:xfrm>
            <a:prstGeom prst="rtTriangle">
              <a:avLst/>
            </a:prstGeom>
            <a:solidFill>
              <a:srgbClr val="CFCFCF"/>
            </a:solidFill>
            <a:ln w="3175">
              <a:solidFill>
                <a:srgbClr val="888888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contourClr>
                <a:srgbClr val="888888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638583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E7897427-EC97-4CF1-9CAF-44190441A7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1D208-5D2C-4BBD-A455-11EB14C9E1CA}" type="slidenum">
              <a:rPr lang="ru-RU" altLang="ru-RU">
                <a:solidFill>
                  <a:srgbClr val="262626"/>
                </a:solidFill>
              </a:rPr>
              <a:pPr/>
              <a:t>12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8416924" cy="477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 движения отходов*</a:t>
            </a:r>
          </a:p>
        </p:txBody>
      </p:sp>
      <p:grpSp>
        <p:nvGrpSpPr>
          <p:cNvPr id="8196" name="Группа 17">
            <a:extLst>
              <a:ext uri="{FF2B5EF4-FFF2-40B4-BE49-F238E27FC236}">
                <a16:creationId xmlns:a16="http://schemas.microsoft.com/office/drawing/2014/main" id="{5BCA96B1-7D2D-4316-8CD5-3F74D8B6EC8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Объект 2">
            <a:extLst>
              <a:ext uri="{FF2B5EF4-FFF2-40B4-BE49-F238E27FC236}">
                <a16:creationId xmlns:a16="http://schemas.microsoft.com/office/drawing/2014/main" id="{BBC9AD2B-0584-4B66-828E-0701D5F4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5" y="930276"/>
            <a:ext cx="8405813" cy="9366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Вся информация по учету отходов подразделениями предприятия после завершения квартала (или месяца) переносится экологом в модуль «Журнал движения отходов» для последующего расчета платежей за размещение отходов и для формирования отчетности по отходам.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C32EA-FF9D-4D1B-9621-FFCF0CBDF96B}"/>
              </a:ext>
            </a:extLst>
          </p:cNvPr>
          <p:cNvSpPr txBox="1"/>
          <p:nvPr/>
        </p:nvSpPr>
        <p:spPr>
          <a:xfrm>
            <a:off x="346075" y="6269235"/>
            <a:ext cx="841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Предусмотрена выгрузка в формат программы «Модуль природопользователя»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EDF98A6-F415-4139-A052-147CC46D9BD0}"/>
              </a:ext>
            </a:extLst>
          </p:cNvPr>
          <p:cNvSpPr/>
          <p:nvPr/>
        </p:nvSpPr>
        <p:spPr>
          <a:xfrm>
            <a:off x="1008063" y="1962144"/>
            <a:ext cx="2152650" cy="936621"/>
          </a:xfrm>
          <a:prstGeom prst="roundRect">
            <a:avLst/>
          </a:prstGeom>
          <a:solidFill>
            <a:srgbClr val="747253"/>
          </a:solidFill>
          <a:ln>
            <a:solidFill>
              <a:srgbClr val="76745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Модуль «Учет отходов»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1B482B8-E0A6-45C4-9398-A7189BB9CB0E}"/>
              </a:ext>
            </a:extLst>
          </p:cNvPr>
          <p:cNvSpPr/>
          <p:nvPr/>
        </p:nvSpPr>
        <p:spPr>
          <a:xfrm>
            <a:off x="1008063" y="3975424"/>
            <a:ext cx="2152650" cy="936621"/>
          </a:xfrm>
          <a:prstGeom prst="roundRect">
            <a:avLst/>
          </a:prstGeom>
          <a:solidFill>
            <a:srgbClr val="580000"/>
          </a:solidFill>
          <a:ln>
            <a:solidFill>
              <a:srgbClr val="58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Модуль «Журнал движения отходов»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A17B7839-14C3-4B6A-AEB5-29E7909A4B21}"/>
              </a:ext>
            </a:extLst>
          </p:cNvPr>
          <p:cNvSpPr/>
          <p:nvPr/>
        </p:nvSpPr>
        <p:spPr>
          <a:xfrm>
            <a:off x="1008063" y="3072172"/>
            <a:ext cx="231286" cy="66497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BD914F1E-36BF-4474-B938-826A57EFE3B3}"/>
              </a:ext>
            </a:extLst>
          </p:cNvPr>
          <p:cNvSpPr/>
          <p:nvPr/>
        </p:nvSpPr>
        <p:spPr>
          <a:xfrm>
            <a:off x="2929427" y="3100983"/>
            <a:ext cx="231286" cy="66497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725E9-EB6D-498A-88EC-DE313D8E655B}"/>
              </a:ext>
            </a:extLst>
          </p:cNvPr>
          <p:cNvSpPr txBox="1"/>
          <p:nvPr/>
        </p:nvSpPr>
        <p:spPr>
          <a:xfrm>
            <a:off x="1239349" y="3041645"/>
            <a:ext cx="164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Экспорт данных по движению отходов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26E2AB-548A-4295-BABC-221E6BD57ACC}"/>
              </a:ext>
            </a:extLst>
          </p:cNvPr>
          <p:cNvSpPr txBox="1"/>
          <p:nvPr/>
        </p:nvSpPr>
        <p:spPr>
          <a:xfrm>
            <a:off x="346075" y="5817782"/>
            <a:ext cx="841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Модуль «Журнал движения отходов» входит в состав ПП «ЭкоСфера-ПРЕДПРИЯТИЕ» конфигурация «Стандарт»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4AD4FEE-1353-457F-8318-7AD096B39D59}"/>
              </a:ext>
            </a:extLst>
          </p:cNvPr>
          <p:cNvSpPr/>
          <p:nvPr/>
        </p:nvSpPr>
        <p:spPr>
          <a:xfrm>
            <a:off x="4762500" y="1962144"/>
            <a:ext cx="3989388" cy="461665"/>
          </a:xfrm>
          <a:prstGeom prst="roundRect">
            <a:avLst/>
          </a:prstGeom>
          <a:solidFill>
            <a:srgbClr val="8E8E8E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отчет о неизменности производственного цикла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28663B5-6067-4778-B2A8-F436AABD5447}"/>
              </a:ext>
            </a:extLst>
          </p:cNvPr>
          <p:cNvSpPr/>
          <p:nvPr/>
        </p:nvSpPr>
        <p:spPr>
          <a:xfrm>
            <a:off x="4762500" y="2600495"/>
            <a:ext cx="3989388" cy="461665"/>
          </a:xfrm>
          <a:prstGeom prst="roundRect">
            <a:avLst/>
          </a:prstGeom>
          <a:solidFill>
            <a:srgbClr val="8E8E8E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субъектов малого и среднего предпринимательства (МСП) **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7152807-6327-4233-848B-4EE9DBA7FCB9}"/>
              </a:ext>
            </a:extLst>
          </p:cNvPr>
          <p:cNvSpPr/>
          <p:nvPr/>
        </p:nvSpPr>
        <p:spPr>
          <a:xfrm>
            <a:off x="4762500" y="3238846"/>
            <a:ext cx="3989388" cy="461665"/>
          </a:xfrm>
          <a:prstGeom prst="roundRect">
            <a:avLst/>
          </a:prstGeom>
          <a:solidFill>
            <a:srgbClr val="8E8E8E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статистической отчетности 2-ТП (отходы) **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AC4A2AE-CD71-4216-AA7C-9EC8A44FD528}"/>
              </a:ext>
            </a:extLst>
          </p:cNvPr>
          <p:cNvSpPr/>
          <p:nvPr/>
        </p:nvSpPr>
        <p:spPr>
          <a:xfrm>
            <a:off x="4773611" y="3877197"/>
            <a:ext cx="3989388" cy="461665"/>
          </a:xfrm>
          <a:prstGeom prst="roundRect">
            <a:avLst/>
          </a:prstGeom>
          <a:solidFill>
            <a:srgbClr val="8E8E8E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Годовые и квартальные платежи за размещение отходов **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DFAC3A5-68F4-4BC9-90ED-7209A585CE94}"/>
              </a:ext>
            </a:extLst>
          </p:cNvPr>
          <p:cNvSpPr/>
          <p:nvPr/>
        </p:nvSpPr>
        <p:spPr>
          <a:xfrm>
            <a:off x="4762500" y="4515548"/>
            <a:ext cx="3989388" cy="461665"/>
          </a:xfrm>
          <a:prstGeom prst="roundRect">
            <a:avLst/>
          </a:prstGeom>
          <a:solidFill>
            <a:srgbClr val="8E8E8E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Приложения № 2-4 к Приказу Минприроды РФ № 721 от 01.09.2011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619419D-4877-44FA-8163-21FCD4FADDFA}"/>
              </a:ext>
            </a:extLst>
          </p:cNvPr>
          <p:cNvSpPr/>
          <p:nvPr/>
        </p:nvSpPr>
        <p:spPr>
          <a:xfrm>
            <a:off x="4762500" y="5153899"/>
            <a:ext cx="3989388" cy="461665"/>
          </a:xfrm>
          <a:prstGeom prst="roundRect">
            <a:avLst/>
          </a:prstGeom>
          <a:solidFill>
            <a:srgbClr val="8E8E8E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Отчеты для РКО для Пермского края **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57A6804-2EC5-49C4-B0AB-973D4D55F081}"/>
              </a:ext>
            </a:extLst>
          </p:cNvPr>
          <p:cNvCxnSpPr/>
          <p:nvPr/>
        </p:nvCxnSpPr>
        <p:spPr>
          <a:xfrm>
            <a:off x="3411415" y="4434112"/>
            <a:ext cx="703385" cy="0"/>
          </a:xfrm>
          <a:prstGeom prst="line">
            <a:avLst/>
          </a:prstGeom>
          <a:ln w="31750">
            <a:solidFill>
              <a:srgbClr val="5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211FCA2-ABF5-414B-9FED-9DF99B8DB07F}"/>
              </a:ext>
            </a:extLst>
          </p:cNvPr>
          <p:cNvCxnSpPr>
            <a:cxnSpLocks/>
          </p:cNvCxnSpPr>
          <p:nvPr/>
        </p:nvCxnSpPr>
        <p:spPr>
          <a:xfrm flipH="1">
            <a:off x="4103078" y="2174081"/>
            <a:ext cx="11722" cy="3228975"/>
          </a:xfrm>
          <a:prstGeom prst="line">
            <a:avLst/>
          </a:prstGeom>
          <a:ln w="31750">
            <a:solidFill>
              <a:srgbClr val="5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CB546EE-4C3A-4FDE-A8B0-444C96CDE4F3}"/>
              </a:ext>
            </a:extLst>
          </p:cNvPr>
          <p:cNvCxnSpPr>
            <a:cxnSpLocks/>
          </p:cNvCxnSpPr>
          <p:nvPr/>
        </p:nvCxnSpPr>
        <p:spPr>
          <a:xfrm>
            <a:off x="4114800" y="2187453"/>
            <a:ext cx="590550" cy="0"/>
          </a:xfrm>
          <a:prstGeom prst="straightConnector1">
            <a:avLst/>
          </a:prstGeom>
          <a:ln w="31750">
            <a:solidFill>
              <a:srgbClr val="5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BB59DAE-FCB2-45DA-99C4-A9E71FEF585F}"/>
              </a:ext>
            </a:extLst>
          </p:cNvPr>
          <p:cNvCxnSpPr>
            <a:cxnSpLocks/>
          </p:cNvCxnSpPr>
          <p:nvPr/>
        </p:nvCxnSpPr>
        <p:spPr>
          <a:xfrm>
            <a:off x="4114800" y="2839916"/>
            <a:ext cx="590550" cy="0"/>
          </a:xfrm>
          <a:prstGeom prst="straightConnector1">
            <a:avLst/>
          </a:prstGeom>
          <a:ln w="31750">
            <a:solidFill>
              <a:srgbClr val="5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6A9963E0-D98F-436C-94B2-49AAE5F64117}"/>
              </a:ext>
            </a:extLst>
          </p:cNvPr>
          <p:cNvCxnSpPr>
            <a:cxnSpLocks/>
          </p:cNvCxnSpPr>
          <p:nvPr/>
        </p:nvCxnSpPr>
        <p:spPr>
          <a:xfrm>
            <a:off x="4114800" y="3485235"/>
            <a:ext cx="590550" cy="0"/>
          </a:xfrm>
          <a:prstGeom prst="straightConnector1">
            <a:avLst/>
          </a:prstGeom>
          <a:ln w="31750">
            <a:solidFill>
              <a:srgbClr val="5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E5C8707F-6C5E-489E-9B1D-ED35BCE4744B}"/>
              </a:ext>
            </a:extLst>
          </p:cNvPr>
          <p:cNvCxnSpPr>
            <a:cxnSpLocks/>
          </p:cNvCxnSpPr>
          <p:nvPr/>
        </p:nvCxnSpPr>
        <p:spPr>
          <a:xfrm>
            <a:off x="4114800" y="4101978"/>
            <a:ext cx="590550" cy="0"/>
          </a:xfrm>
          <a:prstGeom prst="straightConnector1">
            <a:avLst/>
          </a:prstGeom>
          <a:ln w="31750">
            <a:solidFill>
              <a:srgbClr val="5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6BDC680-35F0-4384-92D8-1713CD14B39A}"/>
              </a:ext>
            </a:extLst>
          </p:cNvPr>
          <p:cNvCxnSpPr>
            <a:cxnSpLocks/>
          </p:cNvCxnSpPr>
          <p:nvPr/>
        </p:nvCxnSpPr>
        <p:spPr>
          <a:xfrm>
            <a:off x="4114800" y="4766347"/>
            <a:ext cx="590550" cy="0"/>
          </a:xfrm>
          <a:prstGeom prst="straightConnector1">
            <a:avLst/>
          </a:prstGeom>
          <a:ln w="31750">
            <a:solidFill>
              <a:srgbClr val="5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DE9C606-639F-448E-A7FF-821C2B77CAE6}"/>
              </a:ext>
            </a:extLst>
          </p:cNvPr>
          <p:cNvCxnSpPr>
            <a:cxnSpLocks/>
          </p:cNvCxnSpPr>
          <p:nvPr/>
        </p:nvCxnSpPr>
        <p:spPr>
          <a:xfrm>
            <a:off x="4103078" y="5387853"/>
            <a:ext cx="590550" cy="0"/>
          </a:xfrm>
          <a:prstGeom prst="straightConnector1">
            <a:avLst/>
          </a:prstGeom>
          <a:ln w="31750">
            <a:solidFill>
              <a:srgbClr val="5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90472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>
            <a:extLst>
              <a:ext uri="{FF2B5EF4-FFF2-40B4-BE49-F238E27FC236}">
                <a16:creationId xmlns:a16="http://schemas.microsoft.com/office/drawing/2014/main" id="{A30EDDF1-8C9D-4DF3-9D63-475132ED28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A0193D-681E-4082-A6D8-AF28C1CBE8B4}" type="slidenum">
              <a:rPr lang="ru-RU" altLang="ru-RU">
                <a:solidFill>
                  <a:srgbClr val="262626"/>
                </a:solidFill>
              </a:rPr>
              <a:pPr/>
              <a:t>13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4" y="280988"/>
            <a:ext cx="8351837" cy="477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Дополнительная информация</a:t>
            </a:r>
          </a:p>
        </p:txBody>
      </p:sp>
      <p:grpSp>
        <p:nvGrpSpPr>
          <p:cNvPr id="9220" name="Группа 17">
            <a:extLst>
              <a:ext uri="{FF2B5EF4-FFF2-40B4-BE49-F238E27FC236}">
                <a16:creationId xmlns:a16="http://schemas.microsoft.com/office/drawing/2014/main" id="{E1D3447F-FEE6-4A11-AE43-75AA019522D2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296E420-93FC-4762-A3FF-6276590101EF}"/>
              </a:ext>
            </a:extLst>
          </p:cNvPr>
          <p:cNvSpPr txBox="1"/>
          <p:nvPr/>
        </p:nvSpPr>
        <p:spPr>
          <a:xfrm>
            <a:off x="446085" y="940279"/>
            <a:ext cx="83169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Модуль «Учет отходов»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входит в состав ПП «ЭкоСфера-ПРЕДПРИЯТИЕ» конфигурации «Стандарт» и поставляется дополнительно.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02E974-753D-497F-8B8E-3C14F41BF853}"/>
              </a:ext>
            </a:extLst>
          </p:cNvPr>
          <p:cNvSpPr txBox="1"/>
          <p:nvPr/>
        </p:nvSpPr>
        <p:spPr>
          <a:xfrm>
            <a:off x="446084" y="1825101"/>
            <a:ext cx="83169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модуля Вы можете уточнить на нашей сайте </a:t>
            </a:r>
            <a:r>
              <a:rPr lang="en-U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www.komeco.ru</a:t>
            </a:r>
            <a:r>
              <a:rPr lang="en-U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95DB2AA-CA6F-4EC6-A905-45B7E5E51A95}"/>
              </a:ext>
            </a:extLst>
          </p:cNvPr>
          <p:cNvGrpSpPr/>
          <p:nvPr/>
        </p:nvGrpSpPr>
        <p:grpSpPr>
          <a:xfrm>
            <a:off x="882042" y="2252234"/>
            <a:ext cx="7379916" cy="2768748"/>
            <a:chOff x="1083819" y="3160771"/>
            <a:chExt cx="7379916" cy="2768748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09CD1120-2BAE-444E-B269-6116EC5FCE41}"/>
                </a:ext>
              </a:extLst>
            </p:cNvPr>
            <p:cNvSpPr/>
            <p:nvPr/>
          </p:nvSpPr>
          <p:spPr>
            <a:xfrm>
              <a:off x="1083819" y="3160771"/>
              <a:ext cx="7379916" cy="2768748"/>
            </a:xfrm>
            <a:prstGeom prst="roundRect">
              <a:avLst/>
            </a:prstGeom>
            <a:solidFill>
              <a:srgbClr val="E5E9E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E4E4E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5738" algn="ctr">
                <a:lnSpc>
                  <a:spcPct val="60000"/>
                </a:lnSpc>
              </a:pPr>
              <a:r>
                <a:rPr lang="ru-RU" b="1" dirty="0">
                  <a:solidFill>
                    <a:srgbClr val="403F2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 можете обратиться к нам: </a:t>
              </a:r>
            </a:p>
            <a:p>
              <a:pPr indent="185738" algn="ctr">
                <a:lnSpc>
                  <a:spcPct val="60000"/>
                </a:lnSpc>
              </a:pPr>
              <a:endParaRPr lang="ru-RU" b="1" dirty="0">
                <a:solidFill>
                  <a:srgbClr val="012E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indent="185738">
                <a:lnSpc>
                  <a:spcPct val="60000"/>
                </a:lnSpc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адресу: </a:t>
              </a:r>
            </a:p>
            <a:p>
              <a:pPr indent="266700"/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г. Пермь, ул. Петропавловская, д. 105а, офис 401</a:t>
              </a:r>
            </a:p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indent="185738"/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электронную почту:</a:t>
              </a:r>
            </a:p>
            <a:p>
              <a:pPr indent="266700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3"/>
                </a:rPr>
                <a:t>eco@komeco.ru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indent="271463"/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телефонам:</a:t>
              </a:r>
            </a:p>
            <a:p>
              <a:pPr indent="266700"/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+7 (342) 207-65-12, +7 (342) 207-65-13</a:t>
              </a:r>
            </a:p>
          </p:txBody>
        </p:sp>
        <p:sp>
          <p:nvSpPr>
            <p:cNvPr id="24" name="Куб 23">
              <a:extLst>
                <a:ext uri="{FF2B5EF4-FFF2-40B4-BE49-F238E27FC236}">
                  <a16:creationId xmlns:a16="http://schemas.microsoft.com/office/drawing/2014/main" id="{B772B1F9-5742-4036-B34C-BCA98E44CF07}"/>
                </a:ext>
              </a:extLst>
            </p:cNvPr>
            <p:cNvSpPr/>
            <p:nvPr/>
          </p:nvSpPr>
          <p:spPr>
            <a:xfrm rot="2700000">
              <a:off x="1268947" y="3616640"/>
              <a:ext cx="216000" cy="222865"/>
            </a:xfrm>
            <a:prstGeom prst="cube">
              <a:avLst/>
            </a:prstGeom>
            <a:solidFill>
              <a:srgbClr val="525D3F"/>
            </a:solidFill>
            <a:ln w="12700">
              <a:solidFill>
                <a:srgbClr val="A6B66A"/>
              </a:solidFill>
            </a:ln>
            <a:effectLst/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Куб 24">
              <a:extLst>
                <a:ext uri="{FF2B5EF4-FFF2-40B4-BE49-F238E27FC236}">
                  <a16:creationId xmlns:a16="http://schemas.microsoft.com/office/drawing/2014/main" id="{77B20EDA-3FBB-4E1D-9FF8-2AA62BF31471}"/>
                </a:ext>
              </a:extLst>
            </p:cNvPr>
            <p:cNvSpPr/>
            <p:nvPr/>
          </p:nvSpPr>
          <p:spPr>
            <a:xfrm rot="2700000">
              <a:off x="1268946" y="4432957"/>
              <a:ext cx="216000" cy="222865"/>
            </a:xfrm>
            <a:prstGeom prst="cube">
              <a:avLst/>
            </a:prstGeom>
            <a:solidFill>
              <a:srgbClr val="525D3F"/>
            </a:solidFill>
            <a:ln w="12700">
              <a:solidFill>
                <a:srgbClr val="A6B66A"/>
              </a:solidFill>
            </a:ln>
            <a:effectLst/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Куб 25">
              <a:extLst>
                <a:ext uri="{FF2B5EF4-FFF2-40B4-BE49-F238E27FC236}">
                  <a16:creationId xmlns:a16="http://schemas.microsoft.com/office/drawing/2014/main" id="{E0B29B06-A238-4AAD-92E5-6F8D1C60ACD1}"/>
                </a:ext>
              </a:extLst>
            </p:cNvPr>
            <p:cNvSpPr/>
            <p:nvPr/>
          </p:nvSpPr>
          <p:spPr>
            <a:xfrm rot="2700000">
              <a:off x="1268944" y="5247674"/>
              <a:ext cx="216000" cy="222865"/>
            </a:xfrm>
            <a:prstGeom prst="cube">
              <a:avLst/>
            </a:prstGeom>
            <a:solidFill>
              <a:srgbClr val="525D3F"/>
            </a:solidFill>
            <a:ln w="12700">
              <a:solidFill>
                <a:srgbClr val="A6B66A"/>
              </a:solidFill>
            </a:ln>
            <a:effectLst/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C5657D3-EE25-4D6D-A4B3-C3959F0FB2CA}"/>
              </a:ext>
            </a:extLst>
          </p:cNvPr>
          <p:cNvSpPr txBox="1"/>
          <p:nvPr/>
        </p:nvSpPr>
        <p:spPr>
          <a:xfrm>
            <a:off x="1588142" y="5268364"/>
            <a:ext cx="603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6A31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будем рады ответить на Ваши вопросы!</a:t>
            </a:r>
            <a:r>
              <a:rPr lang="ru-RU" b="1" dirty="0">
                <a:solidFill>
                  <a:srgbClr val="6A31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BC1C88-D770-4FB3-8567-09481FE9C814}"/>
              </a:ext>
            </a:extLst>
          </p:cNvPr>
          <p:cNvSpPr txBox="1"/>
          <p:nvPr/>
        </p:nvSpPr>
        <p:spPr>
          <a:xfrm>
            <a:off x="446085" y="5885079"/>
            <a:ext cx="8251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5738" algn="just"/>
            <a:r>
              <a:rPr lang="ru-RU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ПП «ЭкоСфера-ПРЕДПРИЯТИЕ» включен в Единый Реестр российских программ для электронных вычислительных машин и баз данных по Приказу Минкомсвязи РФ от 28.03.2018 г. № 136, Приложение 1, №</a:t>
            </a:r>
            <a:r>
              <a:rPr lang="ru-RU" sz="11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пп</a:t>
            </a:r>
            <a:r>
              <a:rPr lang="ru-RU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32, реестровый № 4237.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>
            <a:extLst>
              <a:ext uri="{FF2B5EF4-FFF2-40B4-BE49-F238E27FC236}">
                <a16:creationId xmlns:a16="http://schemas.microsoft.com/office/drawing/2014/main" id="{03BBED30-BF19-49F1-9638-973D17F144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1EFEE3-60CE-4B0C-A013-C04EC76DB70D}" type="slidenum">
              <a:rPr lang="ru-RU" altLang="ru-RU">
                <a:solidFill>
                  <a:srgbClr val="262626"/>
                </a:solidFill>
              </a:rPr>
              <a:pPr/>
              <a:t>2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4254500" cy="477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информация</a:t>
            </a:r>
          </a:p>
        </p:txBody>
      </p:sp>
      <p:sp>
        <p:nvSpPr>
          <p:cNvPr id="5124" name="TextBox 13">
            <a:extLst>
              <a:ext uri="{FF2B5EF4-FFF2-40B4-BE49-F238E27FC236}">
                <a16:creationId xmlns:a16="http://schemas.microsoft.com/office/drawing/2014/main" id="{A9FCC6F5-76D0-46FD-BE45-A27A2CCB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912331"/>
            <a:ext cx="83820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Модуль «Учет отходов» предназначен для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занесения и хранения первичной информации по движению отходов в подразделениях предприятия.</a:t>
            </a:r>
            <a:endParaRPr lang="ru-RU" alt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9090909F-4CAC-4C6F-9471-4AD6DA42B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402377"/>
              </p:ext>
            </p:extLst>
          </p:nvPr>
        </p:nvGraphicFramePr>
        <p:xfrm>
          <a:off x="445477" y="1804430"/>
          <a:ext cx="8317523" cy="437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127" name="Группа 17">
            <a:extLst>
              <a:ext uri="{FF2B5EF4-FFF2-40B4-BE49-F238E27FC236}">
                <a16:creationId xmlns:a16="http://schemas.microsoft.com/office/drawing/2014/main" id="{7BE929BA-15BC-48DE-8F96-68C7A596929E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E7897427-EC97-4CF1-9CAF-44190441A7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1D208-5D2C-4BBD-A455-11EB14C9E1CA}" type="slidenum">
              <a:rPr lang="ru-RU" altLang="ru-RU">
                <a:solidFill>
                  <a:srgbClr val="262626"/>
                </a:solidFill>
              </a:rPr>
              <a:pPr/>
              <a:t>3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8416924" cy="477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ведения учета отходов</a:t>
            </a:r>
          </a:p>
        </p:txBody>
      </p:sp>
      <p:grpSp>
        <p:nvGrpSpPr>
          <p:cNvPr id="8196" name="Группа 17">
            <a:extLst>
              <a:ext uri="{FF2B5EF4-FFF2-40B4-BE49-F238E27FC236}">
                <a16:creationId xmlns:a16="http://schemas.microsoft.com/office/drawing/2014/main" id="{5BCA96B1-7D2D-4316-8CD5-3F74D8B6EC8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58CFD65-DB73-4C01-8B04-417C7AD4F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81671"/>
              </p:ext>
            </p:extLst>
          </p:nvPr>
        </p:nvGraphicFramePr>
        <p:xfrm>
          <a:off x="7270095" y="2209364"/>
          <a:ext cx="135255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r:id="rId4" imgW="1353200" imgH="1618224" progId="">
                  <p:embed/>
                </p:oleObj>
              </mc:Choice>
              <mc:Fallback>
                <p:oleObj r:id="rId4" imgW="1353200" imgH="161822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0095" y="2209364"/>
                        <a:ext cx="1352550" cy="161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FE392B9-BB6F-4485-A41B-25B71BE52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788971"/>
              </p:ext>
            </p:extLst>
          </p:nvPr>
        </p:nvGraphicFramePr>
        <p:xfrm>
          <a:off x="4124325" y="3533400"/>
          <a:ext cx="8953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r:id="rId6" imgW="894885" imgH="898794" progId="">
                  <p:embed/>
                </p:oleObj>
              </mc:Choice>
              <mc:Fallback>
                <p:oleObj r:id="rId6" imgW="894885" imgH="89879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4325" y="3533400"/>
                        <a:ext cx="8953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C38A9BA-4C27-48CD-A7DB-0B5244C97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936427"/>
              </p:ext>
            </p:extLst>
          </p:nvPr>
        </p:nvGraphicFramePr>
        <p:xfrm>
          <a:off x="4124325" y="1760101"/>
          <a:ext cx="8953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r:id="rId8" imgW="894885" imgH="898794" progId="">
                  <p:embed/>
                </p:oleObj>
              </mc:Choice>
              <mc:Fallback>
                <p:oleObj r:id="rId8" imgW="894885" imgH="89879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4325" y="1760101"/>
                        <a:ext cx="8953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38AC44B-4200-47D4-A498-13657E452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867171"/>
              </p:ext>
            </p:extLst>
          </p:nvPr>
        </p:nvGraphicFramePr>
        <p:xfrm>
          <a:off x="782268" y="2036827"/>
          <a:ext cx="96361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r:id="rId9" imgW="964134" imgH="1869794" progId="">
                  <p:embed/>
                </p:oleObj>
              </mc:Choice>
              <mc:Fallback>
                <p:oleObj r:id="rId9" imgW="964134" imgH="186979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268" y="2036827"/>
                        <a:ext cx="963613" cy="187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6EEDF92F-C78C-4D26-94FA-EC9EF37F0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469"/>
              </p:ext>
            </p:extLst>
          </p:nvPr>
        </p:nvGraphicFramePr>
        <p:xfrm>
          <a:off x="508740" y="4984201"/>
          <a:ext cx="1237141" cy="135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r:id="rId11" imgW="1279937" imgH="1401604" progId="">
                  <p:embed/>
                </p:oleObj>
              </mc:Choice>
              <mc:Fallback>
                <p:oleObj r:id="rId11" imgW="1279937" imgH="140160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740" y="4984201"/>
                        <a:ext cx="1237141" cy="135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6D88CC9-3AA4-4D77-B11D-104756615A88}"/>
              </a:ext>
            </a:extLst>
          </p:cNvPr>
          <p:cNvSpPr txBox="1"/>
          <p:nvPr/>
        </p:nvSpPr>
        <p:spPr>
          <a:xfrm>
            <a:off x="346075" y="1035782"/>
            <a:ext cx="1836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no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Сторонние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46F997-DDC4-403C-B9D6-50F9827F0BA8}"/>
              </a:ext>
            </a:extLst>
          </p:cNvPr>
          <p:cNvSpPr txBox="1"/>
          <p:nvPr/>
        </p:nvSpPr>
        <p:spPr>
          <a:xfrm>
            <a:off x="3685548" y="1035782"/>
            <a:ext cx="183575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Подразделения</a:t>
            </a:r>
          </a:p>
          <a:p>
            <a:r>
              <a:rPr lang="ru-RU" dirty="0"/>
              <a:t>предприятия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A63280-C1CD-4CBF-A2CA-EB8B9C3A5870}"/>
              </a:ext>
            </a:extLst>
          </p:cNvPr>
          <p:cNvSpPr txBox="1"/>
          <p:nvPr/>
        </p:nvSpPr>
        <p:spPr>
          <a:xfrm>
            <a:off x="6926999" y="1043173"/>
            <a:ext cx="1836000" cy="58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 anchorCtr="0"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Управление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E73384B9-65A4-4F3D-8E22-8AB331859418}"/>
              </a:ext>
            </a:extLst>
          </p:cNvPr>
          <p:cNvSpPr/>
          <p:nvPr/>
        </p:nvSpPr>
        <p:spPr>
          <a:xfrm rot="5400000">
            <a:off x="2781604" y="3142657"/>
            <a:ext cx="306998" cy="158760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EE883885-84F5-4650-9DEC-96121B3BEE39}"/>
              </a:ext>
            </a:extLst>
          </p:cNvPr>
          <p:cNvSpPr/>
          <p:nvPr/>
        </p:nvSpPr>
        <p:spPr>
          <a:xfrm rot="16200000">
            <a:off x="2785245" y="1634436"/>
            <a:ext cx="306998" cy="158760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ED71DBDB-4AD9-4185-847F-963E0525A31D}"/>
              </a:ext>
            </a:extLst>
          </p:cNvPr>
          <p:cNvSpPr/>
          <p:nvPr/>
        </p:nvSpPr>
        <p:spPr>
          <a:xfrm rot="17263021">
            <a:off x="6145072" y="1692815"/>
            <a:ext cx="306998" cy="158760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Стрелка: изогнутая вправо 31">
            <a:extLst>
              <a:ext uri="{FF2B5EF4-FFF2-40B4-BE49-F238E27FC236}">
                <a16:creationId xmlns:a16="http://schemas.microsoft.com/office/drawing/2014/main" id="{47242919-C33C-4B17-889A-94F095B828F6}"/>
              </a:ext>
            </a:extLst>
          </p:cNvPr>
          <p:cNvSpPr/>
          <p:nvPr/>
        </p:nvSpPr>
        <p:spPr>
          <a:xfrm rot="21426555">
            <a:off x="3548176" y="2675728"/>
            <a:ext cx="513512" cy="946819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Стрелка: изогнутая вправо 32">
            <a:extLst>
              <a:ext uri="{FF2B5EF4-FFF2-40B4-BE49-F238E27FC236}">
                <a16:creationId xmlns:a16="http://schemas.microsoft.com/office/drawing/2014/main" id="{5CACA9B2-4A81-4215-BA72-624ADA1F2872}"/>
              </a:ext>
            </a:extLst>
          </p:cNvPr>
          <p:cNvSpPr/>
          <p:nvPr/>
        </p:nvSpPr>
        <p:spPr>
          <a:xfrm rot="10800000">
            <a:off x="5097853" y="2603359"/>
            <a:ext cx="513512" cy="971512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4B7A619-3FA8-41BC-9E6C-040DF065D6AF}"/>
              </a:ext>
            </a:extLst>
          </p:cNvPr>
          <p:cNvSpPr/>
          <p:nvPr/>
        </p:nvSpPr>
        <p:spPr>
          <a:xfrm>
            <a:off x="7088553" y="4037633"/>
            <a:ext cx="306998" cy="72371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1C767E43-3325-42FE-90C5-30C4520E389F}"/>
              </a:ext>
            </a:extLst>
          </p:cNvPr>
          <p:cNvSpPr/>
          <p:nvPr/>
        </p:nvSpPr>
        <p:spPr>
          <a:xfrm>
            <a:off x="8451332" y="4041827"/>
            <a:ext cx="306998" cy="72371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9A686BC-B433-47AF-A255-087391B1642A}"/>
              </a:ext>
            </a:extLst>
          </p:cNvPr>
          <p:cNvSpPr/>
          <p:nvPr/>
        </p:nvSpPr>
        <p:spPr>
          <a:xfrm>
            <a:off x="1945027" y="5046303"/>
            <a:ext cx="681797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отчетности по подразделениям (с учетом внутренней передачи)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71D6608-CC96-46BD-B68C-4EB83E5BFFC8}"/>
              </a:ext>
            </a:extLst>
          </p:cNvPr>
          <p:cNvSpPr/>
          <p:nvPr/>
        </p:nvSpPr>
        <p:spPr>
          <a:xfrm>
            <a:off x="1950890" y="5720481"/>
            <a:ext cx="6817972" cy="52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отчетности по объекту/предприятию в целом (обобщенные данные)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BF039D-821B-48E9-8BFD-8DD4B70C99DD}"/>
              </a:ext>
            </a:extLst>
          </p:cNvPr>
          <p:cNvSpPr txBox="1"/>
          <p:nvPr/>
        </p:nvSpPr>
        <p:spPr>
          <a:xfrm>
            <a:off x="3643109" y="2831216"/>
            <a:ext cx="187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Передача между подразделениями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ADBD23-6DF1-48AB-B201-D755998A17FF}"/>
              </a:ext>
            </a:extLst>
          </p:cNvPr>
          <p:cNvSpPr txBox="1"/>
          <p:nvPr/>
        </p:nvSpPr>
        <p:spPr>
          <a:xfrm>
            <a:off x="1969729" y="2003625"/>
            <a:ext cx="187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 отходов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CDF2CC-9684-425C-93D7-B63755D8AF9F}"/>
              </a:ext>
            </a:extLst>
          </p:cNvPr>
          <p:cNvSpPr txBox="1"/>
          <p:nvPr/>
        </p:nvSpPr>
        <p:spPr>
          <a:xfrm>
            <a:off x="2025872" y="4046481"/>
            <a:ext cx="187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Передача отходов</a:t>
            </a:r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A558AE16-A0B3-4682-AE81-528767E9A0BB}"/>
              </a:ext>
            </a:extLst>
          </p:cNvPr>
          <p:cNvSpPr/>
          <p:nvPr/>
        </p:nvSpPr>
        <p:spPr>
          <a:xfrm rot="14934468">
            <a:off x="6125991" y="2991727"/>
            <a:ext cx="306998" cy="158760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ru-RU" sz="120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183FE-2DDB-4C5F-AC62-4130FB7506F3}"/>
              </a:ext>
            </a:extLst>
          </p:cNvPr>
          <p:cNvSpPr txBox="1"/>
          <p:nvPr/>
        </p:nvSpPr>
        <p:spPr>
          <a:xfrm>
            <a:off x="7303116" y="4078989"/>
            <a:ext cx="128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Обобщение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461051-2AEC-4254-9CC7-1BC28AE36E48}"/>
              </a:ext>
            </a:extLst>
          </p:cNvPr>
          <p:cNvSpPr txBox="1"/>
          <p:nvPr/>
        </p:nvSpPr>
        <p:spPr>
          <a:xfrm rot="1080000">
            <a:off x="5112074" y="2094439"/>
            <a:ext cx="2462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Передача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C516FB-D7EF-4EF3-B8B5-A6AFD4907FA5}"/>
              </a:ext>
            </a:extLst>
          </p:cNvPr>
          <p:cNvSpPr txBox="1"/>
          <p:nvPr/>
        </p:nvSpPr>
        <p:spPr>
          <a:xfrm rot="20315787">
            <a:off x="5662053" y="3837843"/>
            <a:ext cx="1362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E55595-B756-4222-A235-6305D2589BDB}"/>
              </a:ext>
            </a:extLst>
          </p:cNvPr>
          <p:cNvSpPr txBox="1"/>
          <p:nvPr/>
        </p:nvSpPr>
        <p:spPr>
          <a:xfrm rot="20315787">
            <a:off x="5478850" y="3412561"/>
            <a:ext cx="1356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Передача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D8C355-7639-4D6D-BA9F-A48A53F71CC1}"/>
              </a:ext>
            </a:extLst>
          </p:cNvPr>
          <p:cNvSpPr txBox="1"/>
          <p:nvPr/>
        </p:nvSpPr>
        <p:spPr>
          <a:xfrm rot="1080000">
            <a:off x="5468527" y="2520963"/>
            <a:ext cx="151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91463390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E7897427-EC97-4CF1-9CAF-44190441A7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1D208-5D2C-4BBD-A455-11EB14C9E1CA}" type="slidenum">
              <a:rPr lang="ru-RU" altLang="ru-RU">
                <a:solidFill>
                  <a:srgbClr val="262626"/>
                </a:solidFill>
              </a:rPr>
              <a:pPr/>
              <a:t>4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8416924" cy="477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Разграничение прав доступа</a:t>
            </a:r>
          </a:p>
        </p:txBody>
      </p:sp>
      <p:grpSp>
        <p:nvGrpSpPr>
          <p:cNvPr id="8196" name="Группа 17">
            <a:extLst>
              <a:ext uri="{FF2B5EF4-FFF2-40B4-BE49-F238E27FC236}">
                <a16:creationId xmlns:a16="http://schemas.microsoft.com/office/drawing/2014/main" id="{5BCA96B1-7D2D-4316-8CD5-3F74D8B6EC8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934AF2-2092-43D8-873F-4E56AFA79816}"/>
              </a:ext>
            </a:extLst>
          </p:cNvPr>
          <p:cNvSpPr/>
          <p:nvPr/>
        </p:nvSpPr>
        <p:spPr>
          <a:xfrm>
            <a:off x="446088" y="1031632"/>
            <a:ext cx="3960000" cy="1195754"/>
          </a:xfrm>
          <a:prstGeom prst="rect">
            <a:avLst/>
          </a:prstGeom>
          <a:solidFill>
            <a:srgbClr val="7E49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 algn="ctr"/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Пользователь Управления (эколог)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A19ED1B-8C62-45BC-84BE-07FC1C76B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33381"/>
              </p:ext>
            </p:extLst>
          </p:nvPr>
        </p:nvGraphicFramePr>
        <p:xfrm>
          <a:off x="535510" y="1101185"/>
          <a:ext cx="941597" cy="104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r:id="rId4" imgW="2317669" imgH="2560210" progId="">
                  <p:embed/>
                </p:oleObj>
              </mc:Choice>
              <mc:Fallback>
                <p:oleObj r:id="rId4" imgW="2317669" imgH="2560210" progId="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AA7C034D-2B8F-4AAA-8CD7-E80A4D5C4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510" y="1101185"/>
                        <a:ext cx="941597" cy="1040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A41F18-F4C1-4E6F-A3EB-B473D0790DB4}"/>
              </a:ext>
            </a:extLst>
          </p:cNvPr>
          <p:cNvSpPr/>
          <p:nvPr/>
        </p:nvSpPr>
        <p:spPr>
          <a:xfrm>
            <a:off x="4802999" y="1031632"/>
            <a:ext cx="3960000" cy="1195754"/>
          </a:xfrm>
          <a:prstGeom prst="rect">
            <a:avLst/>
          </a:prstGeom>
          <a:solidFill>
            <a:srgbClr val="74725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77913" algn="ctr"/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«Рядовой» пользователь в подразделении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D1624A7-EBB7-4046-BEC6-22FB78ECEACC}"/>
              </a:ext>
            </a:extLst>
          </p:cNvPr>
          <p:cNvGrpSpPr/>
          <p:nvPr/>
        </p:nvGrpSpPr>
        <p:grpSpPr>
          <a:xfrm>
            <a:off x="4901956" y="1132488"/>
            <a:ext cx="877521" cy="1008969"/>
            <a:chOff x="4960571" y="1030847"/>
            <a:chExt cx="1292400" cy="1462017"/>
          </a:xfrm>
        </p:grpSpPr>
        <p:graphicFrame>
          <p:nvGraphicFramePr>
            <p:cNvPr id="8" name="Объект 7">
              <a:extLst>
                <a:ext uri="{FF2B5EF4-FFF2-40B4-BE49-F238E27FC236}">
                  <a16:creationId xmlns:a16="http://schemas.microsoft.com/office/drawing/2014/main" id="{632D22C0-FB9A-49FE-AC45-7F13520854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5055868"/>
                </p:ext>
              </p:extLst>
            </p:nvPr>
          </p:nvGraphicFramePr>
          <p:xfrm>
            <a:off x="4960571" y="1076535"/>
            <a:ext cx="1292400" cy="1416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r:id="rId6" imgW="2317669" imgH="2539768" progId="">
                    <p:embed/>
                  </p:oleObj>
                </mc:Choice>
                <mc:Fallback>
                  <p:oleObj r:id="rId6" imgW="2317669" imgH="2539768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60571" y="1076535"/>
                          <a:ext cx="1292400" cy="14163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Объект 6">
              <a:extLst>
                <a:ext uri="{FF2B5EF4-FFF2-40B4-BE49-F238E27FC236}">
                  <a16:creationId xmlns:a16="http://schemas.microsoft.com/office/drawing/2014/main" id="{DF613B03-4A8C-4919-AD44-AADE640082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3448500"/>
                </p:ext>
              </p:extLst>
            </p:nvPr>
          </p:nvGraphicFramePr>
          <p:xfrm>
            <a:off x="5228622" y="1030847"/>
            <a:ext cx="756297" cy="418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r:id="rId8" imgW="15530861" imgH="8600855" progId="">
                    <p:embed/>
                  </p:oleObj>
                </mc:Choice>
                <mc:Fallback>
                  <p:oleObj r:id="rId8" imgW="15530861" imgH="8600855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28622" y="1030847"/>
                          <a:ext cx="756297" cy="418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8CEFBA-573B-40DF-9643-1C843E27B8CD}"/>
              </a:ext>
            </a:extLst>
          </p:cNvPr>
          <p:cNvSpPr txBox="1"/>
          <p:nvPr/>
        </p:nvSpPr>
        <p:spPr>
          <a:xfrm>
            <a:off x="446088" y="2227386"/>
            <a:ext cx="3960000" cy="4247317"/>
          </a:xfrm>
          <a:prstGeom prst="rect">
            <a:avLst/>
          </a:prstGeom>
          <a:noFill/>
          <a:ln w="12700">
            <a:solidFill>
              <a:srgbClr val="93540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списка пользователей для работы в модуле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Разграничение прав доступа у «рядовых» пользователей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отчетности по данным учета отходов в разрезе подразделений/Объекта/Пред-приятия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Отслеживание сроков накопления отходов по всем подразделениям предприятия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остатков нормативов образования отходов по всем подразделениям предприятия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Закрытие возможности редактирования данных по периодам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F0BB5E-314A-414F-BD96-5942DEC0488B}"/>
              </a:ext>
            </a:extLst>
          </p:cNvPr>
          <p:cNvSpPr/>
          <p:nvPr/>
        </p:nvSpPr>
        <p:spPr>
          <a:xfrm>
            <a:off x="4802998" y="2227388"/>
            <a:ext cx="3960000" cy="424731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Занесение операций по движению отходов «своего» подразделения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акта о передаче-приемке отхода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отчетов по данным учета отходов в подразделении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Отслеживание сроков накопления отходов на объектах накопления в подразделении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остатков нормативов образования отходов в рамках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537731200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E7897427-EC97-4CF1-9CAF-44190441A7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1D208-5D2C-4BBD-A455-11EB14C9E1CA}" type="slidenum">
              <a:rPr lang="ru-RU" altLang="ru-RU">
                <a:solidFill>
                  <a:srgbClr val="262626"/>
                </a:solidFill>
              </a:rPr>
              <a:pPr/>
              <a:t>5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8416924" cy="477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Учет отходов в подразделении предприятия</a:t>
            </a:r>
          </a:p>
        </p:txBody>
      </p:sp>
      <p:grpSp>
        <p:nvGrpSpPr>
          <p:cNvPr id="8196" name="Группа 17">
            <a:extLst>
              <a:ext uri="{FF2B5EF4-FFF2-40B4-BE49-F238E27FC236}">
                <a16:creationId xmlns:a16="http://schemas.microsoft.com/office/drawing/2014/main" id="{5BCA96B1-7D2D-4316-8CD5-3F74D8B6EC8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264F32-79A4-4B16-B795-1B04B7A2495F}"/>
              </a:ext>
            </a:extLst>
          </p:cNvPr>
          <p:cNvSpPr/>
          <p:nvPr/>
        </p:nvSpPr>
        <p:spPr>
          <a:xfrm>
            <a:off x="346074" y="930275"/>
            <a:ext cx="84169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модулем для сотрудников подразделений предприятия реализована таким образом, чтобы пользователи осуществляли занесение данных о движении отходов, которые образуются непосредственно в подразделении предприятия.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CC86DFC-000D-480E-8C89-A0A421DC5619}"/>
              </a:ext>
            </a:extLst>
          </p:cNvPr>
          <p:cNvGrpSpPr/>
          <p:nvPr/>
        </p:nvGrpSpPr>
        <p:grpSpPr>
          <a:xfrm>
            <a:off x="446088" y="2211203"/>
            <a:ext cx="8316909" cy="2931693"/>
            <a:chOff x="446088" y="2821419"/>
            <a:chExt cx="8316909" cy="2931693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877FEEF5-0937-47E7-9041-9B863C34B30A}"/>
                </a:ext>
              </a:extLst>
            </p:cNvPr>
            <p:cNvGrpSpPr/>
            <p:nvPr/>
          </p:nvGrpSpPr>
          <p:grpSpPr>
            <a:xfrm>
              <a:off x="446088" y="2821419"/>
              <a:ext cx="8316909" cy="2931693"/>
              <a:chOff x="446088" y="2821419"/>
              <a:chExt cx="8316909" cy="2931693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63ADDF4A-8484-4587-874D-ADB81F2B4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1610" y="2821419"/>
                <a:ext cx="7451387" cy="2931693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BD4F3A14-8303-495A-9EB9-D4988AE350E7}"/>
                  </a:ext>
                </a:extLst>
              </p:cNvPr>
              <p:cNvGrpSpPr/>
              <p:nvPr/>
            </p:nvGrpSpPr>
            <p:grpSpPr>
              <a:xfrm>
                <a:off x="446088" y="4124528"/>
                <a:ext cx="1722772" cy="1390830"/>
                <a:chOff x="446088" y="4124528"/>
                <a:chExt cx="1722772" cy="1390830"/>
              </a:xfrm>
            </p:grpSpPr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15E32755-FD72-404F-9B33-A48290D9F1F1}"/>
                    </a:ext>
                  </a:extLst>
                </p:cNvPr>
                <p:cNvSpPr/>
                <p:nvPr/>
              </p:nvSpPr>
              <p:spPr>
                <a:xfrm>
                  <a:off x="1381328" y="4124528"/>
                  <a:ext cx="622570" cy="155643"/>
                </a:xfrm>
                <a:prstGeom prst="rect">
                  <a:avLst/>
                </a:prstGeom>
                <a:noFill/>
                <a:ln>
                  <a:solidFill>
                    <a:srgbClr val="8A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>
                  <a:extLst>
                    <a:ext uri="{FF2B5EF4-FFF2-40B4-BE49-F238E27FC236}">
                      <a16:creationId xmlns:a16="http://schemas.microsoft.com/office/drawing/2014/main" id="{65F40841-3E34-4447-AC84-9630B9F4FF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3898" y="4280171"/>
                  <a:ext cx="156690" cy="267916"/>
                </a:xfrm>
                <a:prstGeom prst="line">
                  <a:avLst/>
                </a:prstGeom>
                <a:ln w="28575">
                  <a:solidFill>
                    <a:srgbClr val="8A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>
                  <a:extLst>
                    <a:ext uri="{FF2B5EF4-FFF2-40B4-BE49-F238E27FC236}">
                      <a16:creationId xmlns:a16="http://schemas.microsoft.com/office/drawing/2014/main" id="{22298E37-F3EC-4B68-BC94-60FE6D2E2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6088" y="4282504"/>
                  <a:ext cx="936958" cy="265583"/>
                </a:xfrm>
                <a:prstGeom prst="line">
                  <a:avLst/>
                </a:prstGeom>
                <a:ln w="28575">
                  <a:solidFill>
                    <a:srgbClr val="8A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583B0C1F-8539-4B0E-ADE3-4C02E39F48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4360" y="4562858"/>
                  <a:ext cx="1714500" cy="952500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C354C85-235D-4F52-9EA6-60790073D7F5}"/>
                </a:ext>
              </a:extLst>
            </p:cNvPr>
            <p:cNvSpPr/>
            <p:nvPr/>
          </p:nvSpPr>
          <p:spPr>
            <a:xfrm>
              <a:off x="446088" y="4548087"/>
              <a:ext cx="1714500" cy="952500"/>
            </a:xfrm>
            <a:prstGeom prst="rect">
              <a:avLst/>
            </a:prstGeom>
            <a:noFill/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2" name="Облачко с текстом: прямоугольное со скругленными углами 31">
            <a:extLst>
              <a:ext uri="{FF2B5EF4-FFF2-40B4-BE49-F238E27FC236}">
                <a16:creationId xmlns:a16="http://schemas.microsoft.com/office/drawing/2014/main" id="{F4AFE16A-3DAC-4F1E-8116-A1B6C5008AA3}"/>
              </a:ext>
            </a:extLst>
          </p:cNvPr>
          <p:cNvSpPr/>
          <p:nvPr/>
        </p:nvSpPr>
        <p:spPr>
          <a:xfrm>
            <a:off x="5410199" y="1719910"/>
            <a:ext cx="3143247" cy="856223"/>
          </a:xfrm>
          <a:prstGeom prst="wedgeRoundRectCallout">
            <a:avLst>
              <a:gd name="adj1" fmla="val -41136"/>
              <a:gd name="adj2" fmla="val 78913"/>
              <a:gd name="adj3" fmla="val 16667"/>
            </a:avLst>
          </a:prstGeom>
          <a:solidFill>
            <a:srgbClr val="A9620B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Пользователь видит в выпадающем списке определенный перечень отходов*, образующихся в подразделении</a:t>
            </a:r>
          </a:p>
        </p:txBody>
      </p:sp>
      <p:sp>
        <p:nvSpPr>
          <p:cNvPr id="35" name="Облачко с текстом: прямоугольное со скругленными углами 34">
            <a:extLst>
              <a:ext uri="{FF2B5EF4-FFF2-40B4-BE49-F238E27FC236}">
                <a16:creationId xmlns:a16="http://schemas.microsoft.com/office/drawing/2014/main" id="{126F633F-55A6-4C3B-B79C-BA96FDD91BAB}"/>
              </a:ext>
            </a:extLst>
          </p:cNvPr>
          <p:cNvSpPr/>
          <p:nvPr/>
        </p:nvSpPr>
        <p:spPr>
          <a:xfrm>
            <a:off x="4689143" y="4847196"/>
            <a:ext cx="3143247" cy="856222"/>
          </a:xfrm>
          <a:prstGeom prst="wedgeRoundRectCallout">
            <a:avLst>
              <a:gd name="adj1" fmla="val -85379"/>
              <a:gd name="adj2" fmla="val -53371"/>
              <a:gd name="adj3" fmla="val 16667"/>
            </a:avLst>
          </a:prstGeom>
          <a:solidFill>
            <a:srgbClr val="A9620B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Пользователю достаточно  занести операции по движению отходов только по данному перечню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0442B21-CE1B-402D-B4BE-2B21855056AB}"/>
              </a:ext>
            </a:extLst>
          </p:cNvPr>
          <p:cNvSpPr/>
          <p:nvPr/>
        </p:nvSpPr>
        <p:spPr>
          <a:xfrm>
            <a:off x="446088" y="5766170"/>
            <a:ext cx="831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1400" i="1" dirty="0">
                <a:solidFill>
                  <a:srgbClr val="7171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Перечень отходов по каждому подразделению предприятия формируется пользователем Управления в справочнике «Перечень отходов по подразделениям»</a:t>
            </a:r>
          </a:p>
        </p:txBody>
      </p:sp>
    </p:spTree>
    <p:extLst>
      <p:ext uri="{BB962C8B-B14F-4D97-AF65-F5344CB8AC3E}">
        <p14:creationId xmlns:p14="http://schemas.microsoft.com/office/powerpoint/2010/main" val="2495125332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E7897427-EC97-4CF1-9CAF-44190441A7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1D208-5D2C-4BBD-A455-11EB14C9E1CA}" type="slidenum">
              <a:rPr lang="ru-RU" altLang="ru-RU">
                <a:solidFill>
                  <a:srgbClr val="262626"/>
                </a:solidFill>
              </a:rPr>
              <a:pPr/>
              <a:t>6</a:t>
            </a:fld>
            <a:endParaRPr lang="ru-RU" altLang="ru-RU">
              <a:solidFill>
                <a:srgbClr val="262626"/>
              </a:solidFill>
            </a:endParaRPr>
          </a:p>
        </p:txBody>
      </p:sp>
      <p:grpSp>
        <p:nvGrpSpPr>
          <p:cNvPr id="8196" name="Группа 17">
            <a:extLst>
              <a:ext uri="{FF2B5EF4-FFF2-40B4-BE49-F238E27FC236}">
                <a16:creationId xmlns:a16="http://schemas.microsoft.com/office/drawing/2014/main" id="{5BCA96B1-7D2D-4316-8CD5-3F74D8B6EC8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0821349-8C15-4D8B-9965-77626D775B92}"/>
              </a:ext>
            </a:extLst>
          </p:cNvPr>
          <p:cNvSpPr txBox="1"/>
          <p:nvPr/>
        </p:nvSpPr>
        <p:spPr>
          <a:xfrm>
            <a:off x="346075" y="280988"/>
            <a:ext cx="863255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модуля для эколога предприятия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FA3F2-1579-4EB2-9703-4A8778BE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7" y="1990730"/>
            <a:ext cx="7969074" cy="4295770"/>
          </a:xfrm>
          <a:prstGeom prst="rect">
            <a:avLst/>
          </a:prstGeom>
        </p:spPr>
      </p:pic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DF6E7978-B19A-434F-825D-6C91C2926B18}"/>
              </a:ext>
            </a:extLst>
          </p:cNvPr>
          <p:cNvSpPr/>
          <p:nvPr/>
        </p:nvSpPr>
        <p:spPr>
          <a:xfrm>
            <a:off x="446089" y="1030288"/>
            <a:ext cx="2325686" cy="741362"/>
          </a:xfrm>
          <a:prstGeom prst="wedgeRoundRectCallout">
            <a:avLst>
              <a:gd name="adj1" fmla="val -16148"/>
              <a:gd name="adj2" fmla="val 103822"/>
              <a:gd name="adj3" fmla="val 16667"/>
            </a:avLst>
          </a:prstGeom>
          <a:solidFill>
            <a:srgbClr val="A9620B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Заполнение необходимой информации в справочных модулях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3D07E184-30E6-48EB-A601-2BBD59A9CE4F}"/>
              </a:ext>
            </a:extLst>
          </p:cNvPr>
          <p:cNvSpPr/>
          <p:nvPr/>
        </p:nvSpPr>
        <p:spPr>
          <a:xfrm>
            <a:off x="2981325" y="1719268"/>
            <a:ext cx="1797139" cy="676264"/>
          </a:xfrm>
          <a:prstGeom prst="wedgeRoundRectCallout">
            <a:avLst>
              <a:gd name="adj1" fmla="val -104417"/>
              <a:gd name="adj2" fmla="val 31360"/>
              <a:gd name="adj3" fmla="val 16667"/>
            </a:avLst>
          </a:prstGeom>
          <a:solidFill>
            <a:srgbClr val="A9620B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отчетных форм по учету отходов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50575CBE-5C50-4104-A6CE-7225660ABD0D}"/>
              </a:ext>
            </a:extLst>
          </p:cNvPr>
          <p:cNvSpPr/>
          <p:nvPr/>
        </p:nvSpPr>
        <p:spPr>
          <a:xfrm>
            <a:off x="6105124" y="1572429"/>
            <a:ext cx="2244949" cy="676264"/>
          </a:xfrm>
          <a:prstGeom prst="wedgeRoundRectCallout">
            <a:avLst>
              <a:gd name="adj1" fmla="val -48777"/>
              <a:gd name="adj2" fmla="val 120093"/>
              <a:gd name="adj3" fmla="val 16667"/>
            </a:avLst>
          </a:prstGeom>
          <a:solidFill>
            <a:srgbClr val="A9620B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Перенос данных в журнал движения отходов</a:t>
            </a:r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211D84DD-B4EA-4DFB-A71A-B3A02F44617C}"/>
              </a:ext>
            </a:extLst>
          </p:cNvPr>
          <p:cNvSpPr/>
          <p:nvPr/>
        </p:nvSpPr>
        <p:spPr>
          <a:xfrm>
            <a:off x="3722689" y="4800600"/>
            <a:ext cx="2354262" cy="992192"/>
          </a:xfrm>
          <a:prstGeom prst="wedgeRoundRectCallout">
            <a:avLst>
              <a:gd name="adj1" fmla="val -55566"/>
              <a:gd name="adj2" fmla="val -146375"/>
              <a:gd name="adj3" fmla="val 16667"/>
            </a:avLst>
          </a:prstGeom>
          <a:solidFill>
            <a:srgbClr val="A9620B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заносить в программу информацию по движению отходов во всех подразделениях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691370204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>
            <a:extLst>
              <a:ext uri="{FF2B5EF4-FFF2-40B4-BE49-F238E27FC236}">
                <a16:creationId xmlns:a16="http://schemas.microsoft.com/office/drawing/2014/main" id="{A66308B9-FD51-4CF8-BC78-F2A4D67FD9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28F4AD-212E-4F06-B995-D4B4DCE895DA}" type="slidenum">
              <a:rPr lang="ru-RU" altLang="ru-RU">
                <a:solidFill>
                  <a:srgbClr val="262626"/>
                </a:solidFill>
              </a:rPr>
              <a:pPr/>
              <a:t>7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8482013" cy="477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Справочный блок</a:t>
            </a:r>
          </a:p>
        </p:txBody>
      </p:sp>
      <p:grpSp>
        <p:nvGrpSpPr>
          <p:cNvPr id="6148" name="Группа 10">
            <a:extLst>
              <a:ext uri="{FF2B5EF4-FFF2-40B4-BE49-F238E27FC236}">
                <a16:creationId xmlns:a16="http://schemas.microsoft.com/office/drawing/2014/main" id="{D7997460-7AFC-4D47-9452-5B801F75A531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6E9BDBD-6F2E-4977-B0CE-9B359FDC97BD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1E5F06D-7A0B-4369-BA8A-937A2988E25C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17081D4-D7AF-4C1F-A33D-EA538A5CBFEA}"/>
              </a:ext>
            </a:extLst>
          </p:cNvPr>
          <p:cNvSpPr txBox="1"/>
          <p:nvPr/>
        </p:nvSpPr>
        <p:spPr>
          <a:xfrm>
            <a:off x="346075" y="903383"/>
            <a:ext cx="837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работы используются данные из справочников ПП «ЭкоСфера» и из внутренних справочников самого модуля, которые ведутся пользователями Управления.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9AB094C-E89E-4BDC-AAAC-A8D4A2D27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627846"/>
              </p:ext>
            </p:extLst>
          </p:nvPr>
        </p:nvGraphicFramePr>
        <p:xfrm>
          <a:off x="425814" y="1485434"/>
          <a:ext cx="8337186" cy="4867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E810A1-06AB-450E-A6BF-0D1361E1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1092675"/>
            <a:ext cx="2797565" cy="196101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71" name="Номер слайда 3">
            <a:extLst>
              <a:ext uri="{FF2B5EF4-FFF2-40B4-BE49-F238E27FC236}">
                <a16:creationId xmlns:a16="http://schemas.microsoft.com/office/drawing/2014/main" id="{8C26F7F2-0C7F-407E-B20D-7BE7470164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8E2330-6CE1-4449-94D3-60C2C15D59CE}" type="slidenum">
              <a:rPr lang="ru-RU" altLang="ru-RU">
                <a:solidFill>
                  <a:srgbClr val="262626"/>
                </a:solidFill>
              </a:rPr>
              <a:pPr/>
              <a:t>8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8416925" cy="477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отходов по подразделениям</a:t>
            </a:r>
          </a:p>
        </p:txBody>
      </p:sp>
      <p:grpSp>
        <p:nvGrpSpPr>
          <p:cNvPr id="7173" name="Группа 17">
            <a:extLst>
              <a:ext uri="{FF2B5EF4-FFF2-40B4-BE49-F238E27FC236}">
                <a16:creationId xmlns:a16="http://schemas.microsoft.com/office/drawing/2014/main" id="{F190E2E6-B875-4174-B3D7-F639B872ABF2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1FD507A-CBC0-4103-A7AB-150A9634D1B8}"/>
              </a:ext>
            </a:extLst>
          </p:cNvPr>
          <p:cNvSpPr/>
          <p:nvPr/>
        </p:nvSpPr>
        <p:spPr>
          <a:xfrm>
            <a:off x="446087" y="1236661"/>
            <a:ext cx="3391985" cy="972000"/>
          </a:xfrm>
          <a:prstGeom prst="roundRect">
            <a:avLst/>
          </a:prstGeom>
          <a:solidFill>
            <a:srgbClr val="8E8E8E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списка подразделений, на которых осуществляется обращение с отходами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1F5FBDD-55B5-491E-A608-F5B2CB8F5632}"/>
              </a:ext>
            </a:extLst>
          </p:cNvPr>
          <p:cNvSpPr/>
          <p:nvPr/>
        </p:nvSpPr>
        <p:spPr>
          <a:xfrm>
            <a:off x="446088" y="2504924"/>
            <a:ext cx="3391984" cy="972000"/>
          </a:xfrm>
          <a:prstGeom prst="roundRect">
            <a:avLst/>
          </a:prstGeom>
          <a:solidFill>
            <a:srgbClr val="738159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Распределение отходов подразделения по типам возможных операций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57D38C-6EE2-48BB-AFF0-F6547A2DF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56" y="2870841"/>
            <a:ext cx="4737644" cy="330533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9DA12A8-4B2B-43A4-8570-C8D084E7F2B0}"/>
              </a:ext>
            </a:extLst>
          </p:cNvPr>
          <p:cNvSpPr/>
          <p:nvPr/>
        </p:nvSpPr>
        <p:spPr>
          <a:xfrm>
            <a:off x="446088" y="3773187"/>
            <a:ext cx="3391985" cy="972000"/>
          </a:xfrm>
          <a:prstGeom prst="roundRect">
            <a:avLst/>
          </a:prstGeom>
          <a:solidFill>
            <a:srgbClr val="8E8E8E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отправки в архив записей по подразделениям и отходам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9F6B4CB-F218-498E-A20F-FBD2405D0336}"/>
              </a:ext>
            </a:extLst>
          </p:cNvPr>
          <p:cNvSpPr/>
          <p:nvPr/>
        </p:nvSpPr>
        <p:spPr>
          <a:xfrm>
            <a:off x="446088" y="5041450"/>
            <a:ext cx="3391984" cy="972000"/>
          </a:xfrm>
          <a:prstGeom prst="roundRect">
            <a:avLst/>
          </a:prstGeom>
          <a:solidFill>
            <a:srgbClr val="738159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Копирование перечня отходов между подразделениями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F20113-5ABF-4447-B615-2A01263F6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552" y="1671768"/>
            <a:ext cx="3026386" cy="98929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776E9F-2FB4-49B8-8BF5-60907AA0B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84" y="4506452"/>
            <a:ext cx="3668254" cy="14148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E7897427-EC97-4CF1-9CAF-44190441A7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1D208-5D2C-4BBD-A455-11EB14C9E1CA}" type="slidenum">
              <a:rPr lang="ru-RU" altLang="ru-RU">
                <a:solidFill>
                  <a:srgbClr val="262626"/>
                </a:solidFill>
              </a:rPr>
              <a:pPr/>
              <a:t>9</a:t>
            </a:fld>
            <a:endParaRPr lang="ru-RU" altLang="ru-RU">
              <a:solidFill>
                <a:srgbClr val="2626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E31E-1313-4A30-AA2C-9BB55C81438E}"/>
              </a:ext>
            </a:extLst>
          </p:cNvPr>
          <p:cNvSpPr txBox="1"/>
          <p:nvPr/>
        </p:nvSpPr>
        <p:spPr>
          <a:xfrm>
            <a:off x="346075" y="280988"/>
            <a:ext cx="8416924" cy="477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модуля</a:t>
            </a:r>
          </a:p>
        </p:txBody>
      </p:sp>
      <p:grpSp>
        <p:nvGrpSpPr>
          <p:cNvPr id="8196" name="Группа 17">
            <a:extLst>
              <a:ext uri="{FF2B5EF4-FFF2-40B4-BE49-F238E27FC236}">
                <a16:creationId xmlns:a16="http://schemas.microsoft.com/office/drawing/2014/main" id="{5BCA96B1-7D2D-4316-8CD5-3F74D8B6EC8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58825"/>
            <a:ext cx="8316912" cy="85725"/>
            <a:chOff x="1570892" y="1894894"/>
            <a:chExt cx="8382000" cy="406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034DEF-0CEF-4E71-B822-50661FB8636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894894"/>
              <a:ext cx="8382000" cy="0"/>
            </a:xfrm>
            <a:prstGeom prst="line">
              <a:avLst/>
            </a:prstGeom>
            <a:ln>
              <a:solidFill>
                <a:srgbClr val="6263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81DE298-1F04-4F4A-B1DD-0CA800833EF5}"/>
                </a:ext>
              </a:extLst>
            </p:cNvPr>
            <p:cNvCxnSpPr>
              <a:cxnSpLocks/>
            </p:cNvCxnSpPr>
            <p:nvPr/>
          </p:nvCxnSpPr>
          <p:spPr>
            <a:xfrm>
              <a:off x="1570892" y="1935539"/>
              <a:ext cx="3302243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CAC592A9-8B52-4150-BC65-4B3559E34418}"/>
              </a:ext>
            </a:extLst>
          </p:cNvPr>
          <p:cNvSpPr/>
          <p:nvPr/>
        </p:nvSpPr>
        <p:spPr>
          <a:xfrm>
            <a:off x="446088" y="1105876"/>
            <a:ext cx="8316911" cy="540000"/>
          </a:xfrm>
          <a:prstGeom prst="parallelogram">
            <a:avLst/>
          </a:prstGeom>
          <a:solidFill>
            <a:srgbClr val="A9620B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Удобный, интуитивно понятный интерфейс</a:t>
            </a: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F044B9B2-9C82-4912-A06B-42CE0AC321CF}"/>
              </a:ext>
            </a:extLst>
          </p:cNvPr>
          <p:cNvSpPr/>
          <p:nvPr/>
        </p:nvSpPr>
        <p:spPr>
          <a:xfrm>
            <a:off x="446088" y="1821556"/>
            <a:ext cx="8316911" cy="540000"/>
          </a:xfrm>
          <a:prstGeom prst="parallelogram">
            <a:avLst/>
          </a:prstGeom>
          <a:solidFill>
            <a:srgbClr val="8C8C8C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Ограничение доступа к данным «рядовым» пользователям</a:t>
            </a:r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id="{0003674B-D6A3-4EF9-9217-B29CB9EDB461}"/>
              </a:ext>
            </a:extLst>
          </p:cNvPr>
          <p:cNvSpPr/>
          <p:nvPr/>
        </p:nvSpPr>
        <p:spPr>
          <a:xfrm>
            <a:off x="446087" y="2537236"/>
            <a:ext cx="8316911" cy="540000"/>
          </a:xfrm>
          <a:prstGeom prst="parallelogram">
            <a:avLst/>
          </a:prstGeom>
          <a:solidFill>
            <a:srgbClr val="A9620B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Минимизация ошибок при занесении операций за счет определения параметров возможных операций </a:t>
            </a:r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B7C3A560-ACDD-4C2C-923A-8518354A2B06}"/>
              </a:ext>
            </a:extLst>
          </p:cNvPr>
          <p:cNvSpPr/>
          <p:nvPr/>
        </p:nvSpPr>
        <p:spPr>
          <a:xfrm>
            <a:off x="446086" y="3252917"/>
            <a:ext cx="8316911" cy="540000"/>
          </a:xfrm>
          <a:prstGeom prst="parallelogram">
            <a:avLst/>
          </a:prstGeom>
          <a:solidFill>
            <a:srgbClr val="8C8C8C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запрета редактирования данных за периоды, по которым уже сформирована отчетность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56AD92-6FA9-4BC7-A522-95614312E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63" y="4054241"/>
            <a:ext cx="4405011" cy="23193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932</Words>
  <Application>Microsoft Office PowerPoint</Application>
  <PresentationFormat>Экран (4:3)</PresentationFormat>
  <Paragraphs>138</Paragraphs>
  <Slides>13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irinaz</cp:lastModifiedBy>
  <cp:revision>180</cp:revision>
  <dcterms:created xsi:type="dcterms:W3CDTF">2010-06-18T09:27:04Z</dcterms:created>
  <dcterms:modified xsi:type="dcterms:W3CDTF">2018-10-12T11:56:56Z</dcterms:modified>
</cp:coreProperties>
</file>